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1"/>
    <p:sldMasterId id="2147484174" r:id="rId2"/>
  </p:sldMasterIdLst>
  <p:notesMasterIdLst>
    <p:notesMasterId r:id="rId27"/>
  </p:notesMasterIdLst>
  <p:handoutMasterIdLst>
    <p:handoutMasterId r:id="rId28"/>
  </p:handoutMasterIdLst>
  <p:sldIdLst>
    <p:sldId id="265" r:id="rId3"/>
    <p:sldId id="256" r:id="rId4"/>
    <p:sldId id="308" r:id="rId5"/>
    <p:sldId id="321" r:id="rId6"/>
    <p:sldId id="322" r:id="rId7"/>
    <p:sldId id="341" r:id="rId8"/>
    <p:sldId id="329" r:id="rId9"/>
    <p:sldId id="323" r:id="rId10"/>
    <p:sldId id="351" r:id="rId11"/>
    <p:sldId id="352" r:id="rId12"/>
    <p:sldId id="337" r:id="rId13"/>
    <p:sldId id="310" r:id="rId14"/>
    <p:sldId id="343" r:id="rId15"/>
    <p:sldId id="340" r:id="rId16"/>
    <p:sldId id="324" r:id="rId17"/>
    <p:sldId id="320" r:id="rId18"/>
    <p:sldId id="344" r:id="rId19"/>
    <p:sldId id="346" r:id="rId20"/>
    <p:sldId id="362" r:id="rId21"/>
    <p:sldId id="345" r:id="rId22"/>
    <p:sldId id="350" r:id="rId23"/>
    <p:sldId id="361" r:id="rId24"/>
    <p:sldId id="360" r:id="rId25"/>
    <p:sldId id="328" r:id="rId26"/>
  </p:sldIdLst>
  <p:sldSz cx="12192000" cy="6858000"/>
  <p:notesSz cx="6864350" cy="99964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ＭＳ ゴシック" pitchFamily="49" charset="-128"/>
        <a:ea typeface="ＭＳ ゴシック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9" autoAdjust="0"/>
    <p:restoredTop sz="94676" autoAdjust="0"/>
  </p:normalViewPr>
  <p:slideViewPr>
    <p:cSldViewPr snapToGrid="0">
      <p:cViewPr varScale="1">
        <p:scale>
          <a:sx n="113" d="100"/>
          <a:sy n="113" d="100"/>
        </p:scale>
        <p:origin x="444" y="96"/>
      </p:cViewPr>
      <p:guideLst>
        <p:guide orient="horz" pos="2160"/>
        <p:guide pos="38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6"/>
            <a:ext cx="2975847" cy="5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1" tIns="46367" rIns="92731" bIns="46367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  <a:ea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894" y="6"/>
            <a:ext cx="2975847" cy="5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1" tIns="46367" rIns="92731" bIns="46367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  <a:ea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9494736"/>
            <a:ext cx="2975847" cy="5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1" tIns="46367" rIns="92731" bIns="46367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  <a:ea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894" y="9494736"/>
            <a:ext cx="2975847" cy="50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1" tIns="46367" rIns="92731" bIns="46367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  <a:ea typeface="Osaka" charset="-128"/>
              </a:defRPr>
            </a:lvl1pPr>
          </a:lstStyle>
          <a:p>
            <a:pPr>
              <a:defRPr/>
            </a:pPr>
            <a:fld id="{553D23B4-A75E-434D-9116-8B23232927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068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5" descr="note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" y="4827786"/>
            <a:ext cx="5223508" cy="41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3" y="749300"/>
            <a:ext cx="666432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4066" y="5163889"/>
            <a:ext cx="4728343" cy="341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1" tIns="46367" rIns="92731" bIns="463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r>
              <a:rPr lang="en-US" altLang="ja-JP" noProof="0"/>
              <a:t>a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68190" y="8746931"/>
            <a:ext cx="456329" cy="16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1" tIns="46367" rIns="92731" bIns="46367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B4ECD002-2F48-4B50-A78B-1215C9DBC2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3704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ts val="1400"/>
      </a:lnSpc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ＭＳ ゴシック" pitchFamily="49" charset="-128"/>
        <a:ea typeface="ＭＳ Ｐ明朝" pitchFamily="18" charset="-128"/>
        <a:cs typeface="+mn-cs"/>
      </a:defRPr>
    </a:lvl1pPr>
    <a:lvl2pPr marL="457200" algn="l" rtl="0" eaLnBrk="0" fontAlgn="base" hangingPunct="0">
      <a:lnSpc>
        <a:spcPts val="1400"/>
      </a:lnSpc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ＭＳ ゴシック" pitchFamily="49" charset="-128"/>
        <a:ea typeface="ＭＳ Ｐ明朝" pitchFamily="18" charset="-128"/>
        <a:cs typeface="+mn-cs"/>
      </a:defRPr>
    </a:lvl2pPr>
    <a:lvl3pPr marL="914400" algn="l" rtl="0" eaLnBrk="0" fontAlgn="base" hangingPunct="0">
      <a:lnSpc>
        <a:spcPts val="1400"/>
      </a:lnSpc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ＭＳ ゴシック" pitchFamily="49" charset="-128"/>
        <a:ea typeface="ＭＳ Ｐ明朝" pitchFamily="18" charset="-128"/>
        <a:cs typeface="+mn-cs"/>
      </a:defRPr>
    </a:lvl3pPr>
    <a:lvl4pPr marL="1371600" algn="l" rtl="0" eaLnBrk="0" fontAlgn="base" hangingPunct="0">
      <a:lnSpc>
        <a:spcPts val="1400"/>
      </a:lnSpc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ＭＳ ゴシック" pitchFamily="49" charset="-128"/>
        <a:ea typeface="ＭＳ Ｐ明朝" pitchFamily="18" charset="-128"/>
        <a:cs typeface="+mn-cs"/>
      </a:defRPr>
    </a:lvl4pPr>
    <a:lvl5pPr marL="1828800" algn="l" rtl="0" eaLnBrk="0" fontAlgn="base" hangingPunct="0">
      <a:lnSpc>
        <a:spcPts val="1400"/>
      </a:lnSpc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ＭＳ ゴシック" pitchFamily="49" charset="-128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1pPr>
            <a:lvl2pPr marL="753727" indent="-289896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marL="115957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marL="1623415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marL="208724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2551080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3014915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3478746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3942582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fld id="{90DE1A36-608B-4A42-8940-06B4C93346CD}" type="slidenum">
              <a:rPr lang="en-US" altLang="ja-JP" sz="1000"/>
              <a:pPr eaLnBrk="1" hangingPunct="1"/>
              <a:t>1</a:t>
            </a:fld>
            <a:endParaRPr lang="en-US" altLang="ja-JP" sz="10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9300"/>
            <a:ext cx="6664325" cy="37496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1pPr>
            <a:lvl2pPr marL="753727" indent="-289896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marL="115957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marL="1623415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marL="208724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2551080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3014915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3478746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3942582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fld id="{CD66D884-9960-4A45-B1B0-950AA82BF1DD}" type="slidenum">
              <a:rPr lang="en-US" altLang="ja-JP" sz="1000"/>
              <a:pPr eaLnBrk="1" hangingPunct="1"/>
              <a:t>9</a:t>
            </a:fld>
            <a:endParaRPr lang="en-US" altLang="ja-JP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9300"/>
            <a:ext cx="6664325" cy="37496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5518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1pPr>
            <a:lvl2pPr marL="753727" indent="-289896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marL="115957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marL="1623415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marL="208724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2551080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3014915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3478746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3942582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fld id="{CD66D884-9960-4A45-B1B0-950AA82BF1DD}" type="slidenum">
              <a:rPr lang="en-US" altLang="ja-JP" sz="1000"/>
              <a:pPr eaLnBrk="1" hangingPunct="1"/>
              <a:t>10</a:t>
            </a:fld>
            <a:endParaRPr lang="en-US" altLang="ja-JP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9300"/>
            <a:ext cx="6664325" cy="37496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3305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1pPr>
            <a:lvl2pPr marL="753727" indent="-289896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marL="115957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marL="1623415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marL="2087247" indent="-231914" eaLnBrk="0" hangingPunct="0"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2551080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3014915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3478746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3942582" indent="-231914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fld id="{CD66D884-9960-4A45-B1B0-950AA82BF1DD}" type="slidenum">
              <a:rPr lang="en-US" altLang="ja-JP" sz="1000"/>
              <a:pPr eaLnBrk="1" hangingPunct="1"/>
              <a:t>11</a:t>
            </a:fld>
            <a:endParaRPr lang="en-US" altLang="ja-JP" sz="10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9300"/>
            <a:ext cx="6664325" cy="37496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8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958851" y="1293813"/>
            <a:ext cx="10608733" cy="1295400"/>
          </a:xfrm>
          <a:extLst>
            <a:ext uri="{909E8E84-426E-40DD-AFC4-6F175D3DCCD1}">
              <a14:hiddenFill xmlns:a14="http://schemas.microsoft.com/office/drawing/2010/main">
                <a:solidFill>
                  <a:srgbClr val="10218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rgbClr val="002060"/>
                </a:solidFill>
              </a:defRPr>
            </a:lvl1pPr>
          </a:lstStyle>
          <a:p>
            <a:pPr lv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>
            <a:off x="0" y="2667000"/>
            <a:ext cx="1156758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200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01185" y="3524251"/>
            <a:ext cx="10579100" cy="727075"/>
          </a:xfrm>
        </p:spPr>
        <p:txBody>
          <a:bodyPr/>
          <a:lstStyle>
            <a:lvl1pPr marL="0" indent="0">
              <a:spcBef>
                <a:spcPct val="5000"/>
              </a:spcBef>
              <a:buFontTx/>
              <a:buNone/>
              <a:defRPr sz="2000">
                <a:solidFill>
                  <a:srgbClr val="002060"/>
                </a:solidFill>
              </a:defRPr>
            </a:lvl1pPr>
          </a:lstStyle>
          <a:p>
            <a:pPr lv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pic>
        <p:nvPicPr>
          <p:cNvPr id="4142" name="Picture 46" descr="学園ロゴ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5" y="115893"/>
            <a:ext cx="847939" cy="8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FontTx/>
              <a:buNone/>
              <a:defRPr>
                <a:solidFill>
                  <a:srgbClr val="002060"/>
                </a:solidFill>
              </a:defRPr>
            </a:lvl2pPr>
            <a:lvl3pPr marL="914400" indent="0">
              <a:buFontTx/>
              <a:buNone/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 marL="1828800" indent="0">
              <a:buFontTx/>
              <a:buNone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152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5386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CFDD-9DDF-4E23-8387-4CD21415CC3A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CC56-44F7-4461-9A4C-3BE96BF750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48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CFDD-9DDF-4E23-8387-4CD21415CC3A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CC56-44F7-4461-9A4C-3BE96BF750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4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PT_08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30717" y="6524626"/>
            <a:ext cx="11961283" cy="3333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20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1472333" y="6550025"/>
            <a:ext cx="6858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fld id="{E4F47108-3C82-4288-980B-5945EDF7CC8D}" type="slidenum">
              <a:rPr kumimoji="0" lang="en-US" altLang="ja-JP"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</a:rPr>
              <a:pPr algn="ctr"/>
              <a:t>‹#›</a:t>
            </a:fld>
            <a:endParaRPr kumimoji="0" lang="en-US" altLang="ja-JP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j-ea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157163"/>
            <a:ext cx="9836149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white">
          <a:xfrm>
            <a:off x="230717" y="620713"/>
            <a:ext cx="11961283" cy="5903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2400">
              <a:solidFill>
                <a:srgbClr val="180B79"/>
              </a:solidFill>
              <a:latin typeface="Times New Roman" pitchFamily="18" charset="0"/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718" y="636588"/>
            <a:ext cx="11722100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</p:txBody>
      </p:sp>
      <p:pic>
        <p:nvPicPr>
          <p:cNvPr id="1043" name="Picture 19" descr="学園ロゴ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334" y="115888"/>
            <a:ext cx="411500" cy="4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1"/>
          </a:solidFill>
          <a:latin typeface="Arial" charset="0"/>
          <a:ea typeface="ＭＳ Ｐゴシック" pitchFamily="50" charset="-128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kumimoji="1" sz="3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ACFDD-9DDF-4E23-8387-4CD21415CC3A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5CC56-44F7-4461-9A4C-3BE96BF750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3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6178" y="1188375"/>
            <a:ext cx="8518058" cy="2906060"/>
          </a:xfrm>
          <a:noFill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kumimoji="0" lang="en-US" altLang="ja-JP" sz="5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JavaScript</a:t>
            </a:r>
            <a:r>
              <a:rPr kumimoji="0" lang="ja-JP" altLang="en-US" sz="5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体験 </a:t>
            </a:r>
            <a:br>
              <a:rPr kumimoji="0" lang="en-US" altLang="ja-JP" sz="4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br>
              <a:rPr kumimoji="0" lang="en-US" altLang="ja-JP" sz="4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kumimoji="0" lang="ja-JP" altLang="en-US" sz="4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～マウスで夜空に</a:t>
            </a:r>
            <a:r>
              <a:rPr kumimoji="0" lang="en-US" altLang="ja-JP" sz="4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UFO</a:t>
            </a:r>
            <a:r>
              <a:rPr kumimoji="0" lang="ja-JP" altLang="en-US" sz="4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を飛ばそう～</a:t>
            </a:r>
            <a:endParaRPr kumimoji="0" lang="en-US" altLang="ja-JP" sz="4000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26" name="Picture 2" descr="\\iscomni\Common\99エスイー学園_VIマニュアル\Text_ISCE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2" y="5440126"/>
            <a:ext cx="5467350" cy="3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scomni\Common\99エスイー学園_VIマニュアル\Text_ISC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2" y="4890112"/>
            <a:ext cx="54673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38D3AC-3834-4D44-93FE-FF0722B3E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25" y="777840"/>
            <a:ext cx="9890241" cy="404771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Chrome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Developer Tool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を使う準備をしましょう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10563" y="3997740"/>
            <a:ext cx="8436778" cy="1174582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1">
                <a:shade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タブ「</a:t>
            </a: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Sources</a:t>
            </a: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」をクリック</a:t>
            </a:r>
            <a:endParaRPr lang="en-US" altLang="ja-JP" sz="2400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開かれたツリーの中から、</a:t>
            </a: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script-ufo.js</a:t>
            </a: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をクリックする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89018" y="5391398"/>
            <a:ext cx="7813964" cy="945037"/>
          </a:xfrm>
          <a:prstGeom prst="rect">
            <a:avLst/>
          </a:prstGeom>
          <a:noFill/>
          <a:ln w="6350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コード入力は、</a:t>
            </a:r>
            <a:r>
              <a:rPr lang="en-US" altLang="ja-JP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Source</a:t>
            </a:r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タブ内の </a:t>
            </a:r>
            <a:r>
              <a:rPr lang="en-US" altLang="ja-JP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script-ufo.js</a:t>
            </a:r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endParaRPr lang="en-US" altLang="ja-JP" b="1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直接編集します</a:t>
            </a:r>
          </a:p>
        </p:txBody>
      </p:sp>
      <p:sp>
        <p:nvSpPr>
          <p:cNvPr id="2" name="角丸四角形 1"/>
          <p:cNvSpPr/>
          <p:nvPr/>
        </p:nvSpPr>
        <p:spPr>
          <a:xfrm>
            <a:off x="4723747" y="863382"/>
            <a:ext cx="1016881" cy="36023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角丸四角形 16">
            <a:extLst>
              <a:ext uri="{FF2B5EF4-FFF2-40B4-BE49-F238E27FC236}">
                <a16:creationId xmlns:a16="http://schemas.microsoft.com/office/drawing/2014/main" id="{96559381-7DE9-4C84-9E57-31397E7CD4A8}"/>
              </a:ext>
            </a:extLst>
          </p:cNvPr>
          <p:cNvSpPr/>
          <p:nvPr/>
        </p:nvSpPr>
        <p:spPr>
          <a:xfrm>
            <a:off x="1477445" y="3350614"/>
            <a:ext cx="2399230" cy="38076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3AE356-2051-4D48-B088-DD94A51442D8}"/>
              </a:ext>
            </a:extLst>
          </p:cNvPr>
          <p:cNvSpPr txBox="1"/>
          <p:nvPr/>
        </p:nvSpPr>
        <p:spPr>
          <a:xfrm>
            <a:off x="4380847" y="41747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１．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2EA297-B1B4-4BA3-9BE8-F4F977EE2869}"/>
              </a:ext>
            </a:extLst>
          </p:cNvPr>
          <p:cNvSpPr txBox="1"/>
          <p:nvPr/>
        </p:nvSpPr>
        <p:spPr>
          <a:xfrm>
            <a:off x="724325" y="311271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２．</a:t>
            </a:r>
          </a:p>
        </p:txBody>
      </p:sp>
    </p:spTree>
    <p:extLst>
      <p:ext uri="{BB962C8B-B14F-4D97-AF65-F5344CB8AC3E}">
        <p14:creationId xmlns:p14="http://schemas.microsoft.com/office/powerpoint/2010/main" val="302335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63CE725-DAB8-4C2D-B303-198F47BB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44" y="1120888"/>
            <a:ext cx="8243254" cy="230811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Chrome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Developer Tool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の便利なところ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85509" y="3557847"/>
            <a:ext cx="10620981" cy="277644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accent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ja-JP" altLang="en-US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よく使われている表現を入力しようとすると、</a:t>
            </a:r>
            <a:br>
              <a:rPr lang="en-US" altLang="ja-JP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入力補完してくれる</a:t>
            </a:r>
            <a:br>
              <a:rPr lang="en-US" altLang="ja-JP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（「使いたいのはこれじゃないですか？」と教えてくれる）</a:t>
            </a:r>
            <a:endParaRPr lang="en-US" altLang="ja-JP" b="1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endParaRPr lang="en-US" altLang="ja-JP" sz="1800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他にも、</a:t>
            </a:r>
            <a:r>
              <a:rPr lang="ja-JP" altLang="en-US" b="1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カッコを補ってくれる</a:t>
            </a:r>
            <a:r>
              <a:rPr lang="ja-JP" altLang="en-US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ので、大変助かります</a:t>
            </a:r>
            <a:endParaRPr lang="en-US" altLang="ja-JP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endParaRPr lang="en-US" altLang="ja-JP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文字を大きく：</a:t>
            </a:r>
            <a:r>
              <a:rPr lang="en-US" altLang="ja-JP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ctr </a:t>
            </a:r>
            <a:r>
              <a:rPr lang="ja-JP" altLang="en-US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 ＋　　小さく：</a:t>
            </a:r>
            <a:r>
              <a:rPr lang="en-US" altLang="ja-JP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ctr</a:t>
            </a:r>
            <a:r>
              <a:rPr lang="ja-JP" altLang="en-US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と</a:t>
            </a:r>
            <a:r>
              <a:rPr lang="en-US" altLang="ja-JP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ー</a:t>
            </a:r>
            <a:endParaRPr lang="en-US" altLang="ja-JP" kern="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97E6F02-72B7-4497-8782-432668B5E0EB}"/>
              </a:ext>
            </a:extLst>
          </p:cNvPr>
          <p:cNvCxnSpPr>
            <a:cxnSpLocks/>
          </p:cNvCxnSpPr>
          <p:nvPr/>
        </p:nvCxnSpPr>
        <p:spPr>
          <a:xfrm>
            <a:off x="3022600" y="2908300"/>
            <a:ext cx="508000" cy="0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42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407486F-20DD-446C-85C2-194F4386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72" y="1383140"/>
            <a:ext cx="10541317" cy="40926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コードの入力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47122" y="3251328"/>
            <a:ext cx="711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ここへプログラムを追加する</a:t>
            </a:r>
            <a:r>
              <a:rPr lang="en-US" altLang="ja-JP" sz="32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en-US" altLang="ja-JP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行</a:t>
            </a:r>
            <a:r>
              <a:rPr lang="en-US" altLang="ja-JP" sz="32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ja-JP" altLang="en-US" sz="32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右中かっこ 6"/>
          <p:cNvSpPr/>
          <p:nvPr/>
        </p:nvSpPr>
        <p:spPr>
          <a:xfrm>
            <a:off x="2185216" y="2953907"/>
            <a:ext cx="348268" cy="1027320"/>
          </a:xfrm>
          <a:prstGeom prst="rightBrace">
            <a:avLst>
              <a:gd name="adj1" fmla="val 30072"/>
              <a:gd name="adj2" fmla="val 49259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" name="直線コネクタ 3"/>
          <p:cNvCxnSpPr>
            <a:cxnSpLocks/>
          </p:cNvCxnSpPr>
          <p:nvPr/>
        </p:nvCxnSpPr>
        <p:spPr>
          <a:xfrm>
            <a:off x="1968003" y="5017435"/>
            <a:ext cx="768082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線吹き出し 1 (枠付き) 7"/>
          <p:cNvSpPr/>
          <p:nvPr/>
        </p:nvSpPr>
        <p:spPr>
          <a:xfrm>
            <a:off x="3040665" y="5579409"/>
            <a:ext cx="3164541" cy="762000"/>
          </a:xfrm>
          <a:prstGeom prst="borderCallout1">
            <a:avLst>
              <a:gd name="adj1" fmla="val -2129"/>
              <a:gd name="adj2" fmla="val 21115"/>
              <a:gd name="adj3" fmla="val -77398"/>
              <a:gd name="adj4" fmla="val 21476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 ①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もう入力してあります</a:t>
            </a:r>
            <a:r>
              <a:rPr lang="en-US" altLang="ja-JP" sz="1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</p:txBody>
      </p:sp>
      <p:sp>
        <p:nvSpPr>
          <p:cNvPr id="10" name="線吹き出し 1 (枠付き) 9"/>
          <p:cNvSpPr/>
          <p:nvPr/>
        </p:nvSpPr>
        <p:spPr>
          <a:xfrm>
            <a:off x="6952580" y="1617988"/>
            <a:ext cx="4070096" cy="466164"/>
          </a:xfrm>
          <a:prstGeom prst="borderCallout1">
            <a:avLst>
              <a:gd name="adj1" fmla="val 97871"/>
              <a:gd name="adj2" fmla="val 41438"/>
              <a:gd name="adj3" fmla="val 332694"/>
              <a:gd name="adj4" fmla="val 41436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 ②③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569498" y="1322027"/>
            <a:ext cx="3312280" cy="86007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0179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519" y="4375224"/>
            <a:ext cx="4610743" cy="23148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入力するコード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(1)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804413" y="2967912"/>
            <a:ext cx="8005196" cy="3460668"/>
            <a:chOff x="280413" y="3019245"/>
            <a:chExt cx="8005196" cy="3460668"/>
          </a:xfrm>
        </p:grpSpPr>
        <p:pic>
          <p:nvPicPr>
            <p:cNvPr id="8" name="Picture 3" descr="\\iscomni\common\09学校行事ＰＰＴ\2015年度\学校見学\20150724_松本筑摩高校\体験資料\20150724_松本筑摩(完成)\ufo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708" y="4549154"/>
              <a:ext cx="2181328" cy="1090664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2871094" y="4520052"/>
              <a:ext cx="0" cy="11018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 flipH="1">
              <a:off x="2091518" y="4863922"/>
              <a:ext cx="888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100px</a:t>
              </a:r>
              <a:endParaRPr lang="ja-JP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4216578" y="5078136"/>
              <a:ext cx="134216" cy="13421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flipH="1">
              <a:off x="3702959" y="4154955"/>
              <a:ext cx="116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>
                  <a:latin typeface="Arial Black" panose="020B0A04020102020204" pitchFamily="34" charset="0"/>
                </a:rPr>
                <a:t>top</a:t>
              </a:r>
              <a:endParaRPr lang="ja-JP" altLang="en-US" sz="18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flipH="1">
              <a:off x="3735785" y="5641107"/>
              <a:ext cx="116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>
                  <a:latin typeface="Arial Black" panose="020B0A04020102020204" pitchFamily="34" charset="0"/>
                </a:rPr>
                <a:t>bottom</a:t>
              </a:r>
              <a:endParaRPr lang="ja-JP" altLang="en-US" sz="1800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 flipH="1">
              <a:off x="2467574" y="4837500"/>
              <a:ext cx="1161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>
                  <a:latin typeface="Arial Black" panose="020B0A04020102020204" pitchFamily="34" charset="0"/>
                </a:rPr>
                <a:t>left</a:t>
              </a:r>
              <a:endParaRPr lang="ja-JP" altLang="en-US" sz="1800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16200000" flipH="1">
              <a:off x="5106792" y="4904805"/>
              <a:ext cx="1080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800" dirty="0">
                  <a:latin typeface="Arial Black" panose="020B0A04020102020204" pitchFamily="34" charset="0"/>
                </a:rPr>
                <a:t>right</a:t>
              </a:r>
              <a:endParaRPr lang="ja-JP" altLang="en-US" sz="1800" dirty="0">
                <a:latin typeface="Arial Black" panose="020B0A04020102020204" pitchFamily="34" charset="0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3198022" y="6010439"/>
              <a:ext cx="225397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 flipH="1">
              <a:off x="3899946" y="6110581"/>
              <a:ext cx="871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latin typeface="Arial" panose="020B0604020202020204" pitchFamily="34" charset="0"/>
                  <a:cs typeface="Arial" panose="020B0604020202020204" pitchFamily="34" charset="0"/>
                </a:rPr>
                <a:t>200px</a:t>
              </a:r>
              <a:endParaRPr lang="ja-JP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3194600" y="4488661"/>
              <a:ext cx="134216" cy="13421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線吹き出し 2 (枠付き) 22"/>
            <p:cNvSpPr/>
            <p:nvPr/>
          </p:nvSpPr>
          <p:spPr>
            <a:xfrm>
              <a:off x="5416012" y="3019245"/>
              <a:ext cx="2869597" cy="864421"/>
            </a:xfrm>
            <a:prstGeom prst="borderCallout2">
              <a:avLst>
                <a:gd name="adj1" fmla="val 50422"/>
                <a:gd name="adj2" fmla="val -511"/>
                <a:gd name="adj3" fmla="val 50422"/>
                <a:gd name="adj4" fmla="val -19791"/>
                <a:gd name="adj5" fmla="val 238896"/>
                <a:gd name="adj6" fmla="val -38443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ここが原点</a:t>
              </a:r>
              <a:r>
                <a:rPr lang="en-US" altLang="ja-JP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O</a:t>
              </a:r>
              <a:r>
                <a:rPr lang="ja-JP" altLang="en-US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br>
                <a:rPr lang="en-US" altLang="ja-JP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en-US" altLang="ja-JP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(x, y) = ( </a:t>
              </a:r>
              <a:r>
                <a:rPr lang="en-US" altLang="ja-JP" sz="24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0, 0 </a:t>
              </a:r>
              <a:r>
                <a:rPr lang="en-US" altLang="ja-JP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ja-JP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線吹き出し 2 (枠付き) 23"/>
            <p:cNvSpPr/>
            <p:nvPr/>
          </p:nvSpPr>
          <p:spPr>
            <a:xfrm flipH="1">
              <a:off x="280413" y="3019245"/>
              <a:ext cx="3422546" cy="864422"/>
            </a:xfrm>
            <a:prstGeom prst="borderCallout2">
              <a:avLst>
                <a:gd name="adj1" fmla="val 97930"/>
                <a:gd name="adj2" fmla="val 50533"/>
                <a:gd name="adj3" fmla="val 126723"/>
                <a:gd name="adj4" fmla="val 50447"/>
                <a:gd name="adj5" fmla="val 175518"/>
                <a:gd name="adj6" fmla="val 13763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ここは原点</a:t>
              </a:r>
              <a:r>
                <a:rPr lang="en-US" altLang="ja-JP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O</a:t>
              </a:r>
              <a:r>
                <a:rPr lang="ja-JP" altLang="en-US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から見て、</a:t>
              </a:r>
              <a:br>
                <a:rPr lang="en-US" altLang="ja-JP" sz="2400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</a:br>
              <a:r>
                <a:rPr lang="ja-JP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(x, y) = ( </a:t>
              </a:r>
              <a:r>
                <a:rPr lang="en-US" altLang="ja-JP" sz="24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-100, -50 </a:t>
              </a:r>
              <a:r>
                <a:rPr lang="en-US" altLang="ja-JP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ja-JP" altLang="en-US" sz="24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84" y="830400"/>
            <a:ext cx="11516411" cy="176886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180406" y="1150831"/>
            <a:ext cx="10772409" cy="800140"/>
          </a:xfrm>
          <a:prstGeom prst="rect">
            <a:avLst/>
          </a:prstGeom>
          <a:noFill/>
          <a:ln w="412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線吹き出し 1 (枠付き) 10">
            <a:extLst>
              <a:ext uri="{FF2B5EF4-FFF2-40B4-BE49-F238E27FC236}">
                <a16:creationId xmlns:a16="http://schemas.microsoft.com/office/drawing/2014/main" id="{0EEA2C81-AB4C-4929-8E4B-8365C18ABCDF}"/>
              </a:ext>
            </a:extLst>
          </p:cNvPr>
          <p:cNvSpPr/>
          <p:nvPr/>
        </p:nvSpPr>
        <p:spPr>
          <a:xfrm>
            <a:off x="5928469" y="247751"/>
            <a:ext cx="3745352" cy="466164"/>
          </a:xfrm>
          <a:prstGeom prst="borderCallout1">
            <a:avLst>
              <a:gd name="adj1" fmla="val 101717"/>
              <a:gd name="adj2" fmla="val 74793"/>
              <a:gd name="adj3" fmla="val 171686"/>
              <a:gd name="adj4" fmla="val 9499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プログラムの仕様②③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0036923-912E-424F-9C42-6A4027404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95" y="4437328"/>
            <a:ext cx="2539682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4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EF6C272-1DA6-4AC2-BC49-C126D62F3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25" y="823984"/>
            <a:ext cx="10329276" cy="55950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ここまでで、出来ること。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374739" y="1030290"/>
            <a:ext cx="5147809" cy="20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AD2781-F995-4F25-A69E-D18201F69C4C}"/>
              </a:ext>
            </a:extLst>
          </p:cNvPr>
          <p:cNvSpPr txBox="1"/>
          <p:nvPr/>
        </p:nvSpPr>
        <p:spPr>
          <a:xfrm>
            <a:off x="428107" y="3429000"/>
            <a:ext cx="10849994" cy="1619344"/>
          </a:xfrm>
          <a:prstGeom prst="rect">
            <a:avLst/>
          </a:prstGeom>
          <a:solidFill>
            <a:schemeClr val="bg1"/>
          </a:solidFill>
          <a:ln w="6350">
            <a:solidFill>
              <a:srgbClr val="FF0000"/>
            </a:solidFill>
          </a:ln>
        </p:spPr>
        <p:txBody>
          <a:bodyPr wrap="square" tIns="72000" bIns="18000" rtlCol="0" anchor="ctr" anchorCtr="0">
            <a:noAutofit/>
          </a:bodyPr>
          <a:lstStyle/>
          <a:p>
            <a:pPr algn="ctr"/>
            <a:r>
              <a:rPr lang="ja-JP" altLang="en-US" sz="3600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入力が終わったら、</a:t>
            </a:r>
            <a:r>
              <a:rPr lang="en-US" altLang="ja-JP" sz="3600" kern="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Ctrl</a:t>
            </a:r>
            <a:r>
              <a:rPr lang="en-US" altLang="ja-JP" sz="2800" kern="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+</a:t>
            </a:r>
            <a:r>
              <a:rPr lang="en-US" altLang="ja-JP" sz="3600" kern="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ja-JP" altLang="en-US" sz="3600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でファイルを保存します</a:t>
            </a:r>
            <a:endParaRPr lang="en-US" altLang="ja-JP" sz="3600" kern="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3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⇒正しく入力されていれば、</a:t>
            </a:r>
            <a:r>
              <a:rPr lang="en-US" altLang="ja-JP" sz="3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UFO</a:t>
            </a:r>
            <a:r>
              <a:rPr lang="ja-JP" altLang="en-US" sz="3600" kern="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が動きます</a:t>
            </a:r>
            <a:endParaRPr lang="en-US" altLang="ja-JP" sz="3600" kern="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3589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C77746B-2580-46DA-AF1D-4BFA4DC3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36" y="717737"/>
            <a:ext cx="7363853" cy="52680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コードの入力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25297" y="3590151"/>
            <a:ext cx="704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ここへプログラムを追加する</a:t>
            </a:r>
            <a:r>
              <a:rPr lang="en-US" altLang="ja-JP" sz="32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en-US" altLang="ja-JP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行</a:t>
            </a:r>
            <a:r>
              <a:rPr lang="en-US" altLang="ja-JP" sz="32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ja-JP" altLang="en-US" sz="32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右中かっこ 6"/>
          <p:cNvSpPr/>
          <p:nvPr/>
        </p:nvSpPr>
        <p:spPr>
          <a:xfrm>
            <a:off x="3780472" y="3670833"/>
            <a:ext cx="185199" cy="389301"/>
          </a:xfrm>
          <a:prstGeom prst="rightBrace">
            <a:avLst>
              <a:gd name="adj1" fmla="val 46794"/>
              <a:gd name="adj2" fmla="val 51872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5163661" y="825312"/>
            <a:ext cx="2092706" cy="62696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線吹き出し 1 (枠付き) 10"/>
          <p:cNvSpPr/>
          <p:nvPr/>
        </p:nvSpPr>
        <p:spPr>
          <a:xfrm>
            <a:off x="7303113" y="2005813"/>
            <a:ext cx="3122092" cy="466164"/>
          </a:xfrm>
          <a:prstGeom prst="borderCallout1">
            <a:avLst>
              <a:gd name="adj1" fmla="val 101717"/>
              <a:gd name="adj2" fmla="val 74793"/>
              <a:gd name="adj3" fmla="val 325002"/>
              <a:gd name="adj4" fmla="val 7479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プログラムの仕様④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326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099F077-5F7F-4D2F-8D18-86AE31951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37" y="599858"/>
            <a:ext cx="9819072" cy="44115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入力するコード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50358" y="4233672"/>
            <a:ext cx="8738133" cy="2331720"/>
          </a:xfrm>
          <a:prstGeom prst="rect">
            <a:avLst/>
          </a:prstGeom>
          <a:solidFill>
            <a:schemeClr val="bg1"/>
          </a:solidFill>
          <a:ln w="34925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背景を次のようにする。</a:t>
            </a:r>
            <a:endParaRPr lang="en-US" altLang="ja-JP" sz="2000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画像ファイル「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starry_sky.jpg</a:t>
            </a: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」を配置する 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[ </a:t>
            </a:r>
            <a:r>
              <a:rPr lang="en-US" altLang="ja-JP" sz="2000" b="1" dirty="0" err="1">
                <a:solidFill>
                  <a:srgbClr val="00206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url</a:t>
            </a:r>
            <a:r>
              <a:rPr lang="en-US" altLang="ja-JP" sz="2000" b="1" dirty="0">
                <a:solidFill>
                  <a:srgbClr val="00206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(“starry_sky.jpg”) 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画像をページ全体の中央に配置する 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[ </a:t>
            </a:r>
            <a:r>
              <a:rPr lang="en-US" altLang="ja-JP" sz="2000" b="1" dirty="0">
                <a:solidFill>
                  <a:srgbClr val="00206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center </a:t>
            </a:r>
            <a:r>
              <a:rPr lang="en-US" altLang="ja-JP" sz="2000" b="1" dirty="0" err="1">
                <a:solidFill>
                  <a:srgbClr val="00206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center</a:t>
            </a:r>
            <a:r>
              <a:rPr lang="en-US" altLang="ja-JP" sz="2000" b="1" dirty="0">
                <a:solidFill>
                  <a:srgbClr val="00206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ウィンドウのサイズを変更しても、縦横の比率を保ったまま、画像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ja-JP" altLang="en-US" sz="2000" dirty="0" err="1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つで</a:t>
            </a: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表示領域全体を覆うサイズにする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[ </a:t>
            </a:r>
            <a:r>
              <a:rPr lang="en-US" altLang="ja-JP" sz="2000" b="1" dirty="0">
                <a:solidFill>
                  <a:srgbClr val="002060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cover 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画像をウィンドウ上に固定して、スクロールしても動かないようにする 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[ </a:t>
            </a:r>
            <a:r>
              <a:rPr lang="en-US" altLang="ja-JP" sz="20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fixed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]</a:t>
            </a:r>
            <a:endParaRPr lang="ja-JP" altLang="en-US" sz="2000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1750358" y="4151338"/>
            <a:ext cx="8738133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1 つの角を丸めた四角形 4"/>
          <p:cNvSpPr/>
          <p:nvPr/>
        </p:nvSpPr>
        <p:spPr>
          <a:xfrm>
            <a:off x="2385230" y="2597391"/>
            <a:ext cx="8628513" cy="417727"/>
          </a:xfrm>
          <a:prstGeom prst="round1Rect">
            <a:avLst>
              <a:gd name="adj" fmla="val 0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線吹き出し 1 (枠付き) 10">
            <a:extLst>
              <a:ext uri="{FF2B5EF4-FFF2-40B4-BE49-F238E27FC236}">
                <a16:creationId xmlns:a16="http://schemas.microsoft.com/office/drawing/2014/main" id="{003838E3-C579-46FD-AB27-2596B18E8773}"/>
              </a:ext>
            </a:extLst>
          </p:cNvPr>
          <p:cNvSpPr/>
          <p:nvPr/>
        </p:nvSpPr>
        <p:spPr>
          <a:xfrm>
            <a:off x="7178899" y="1271687"/>
            <a:ext cx="3122092" cy="466164"/>
          </a:xfrm>
          <a:prstGeom prst="borderCallout1">
            <a:avLst>
              <a:gd name="adj1" fmla="val 101717"/>
              <a:gd name="adj2" fmla="val 74793"/>
              <a:gd name="adj3" fmla="val 284981"/>
              <a:gd name="adj4" fmla="val 281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プログラムの仕様④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56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プログラムの追加仕様 </a:t>
            </a:r>
            <a:r>
              <a:rPr lang="en-US" altLang="ja-JP" dirty="0"/>
              <a:t>(</a:t>
            </a:r>
            <a:r>
              <a:rPr lang="ja-JP" altLang="en-US" dirty="0"/>
              <a:t>ステップ</a:t>
            </a:r>
            <a:r>
              <a:rPr lang="en-US" altLang="ja-JP" dirty="0"/>
              <a:t>2)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64871" y="1176084"/>
            <a:ext cx="9988952" cy="4712652"/>
          </a:xfrm>
        </p:spPr>
        <p:txBody>
          <a:bodyPr/>
          <a:lstStyle/>
          <a:p>
            <a:pPr marL="514350" indent="-514350">
              <a:buFont typeface="+mj-ea"/>
              <a:buAutoNum type="circleNumDbPlain" startAt="5"/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(document)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上部の帯の部分で、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マウスの左ボタンがクリックされたことを検知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5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5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左ボタンがクリックされたら、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背景の画像を切り替える</a:t>
            </a:r>
            <a:endParaRPr lang="en-US" altLang="ja-JP" sz="2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5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5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全部で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15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パターンの画像があるので、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15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個の画像が順次切り替わるように設定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5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5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b="1" dirty="0">
                <a:ea typeface="メイリオ" pitchFamily="50" charset="-128"/>
                <a:cs typeface="メイリオ" pitchFamily="50" charset="-128"/>
              </a:rPr>
              <a:t>追加作成する画面イメージ</a:t>
            </a:r>
          </a:p>
        </p:txBody>
      </p:sp>
      <p:sp>
        <p:nvSpPr>
          <p:cNvPr id="2" name="フリーフォーム 1"/>
          <p:cNvSpPr/>
          <p:nvPr/>
        </p:nvSpPr>
        <p:spPr>
          <a:xfrm>
            <a:off x="2878346" y="2518073"/>
            <a:ext cx="5020574" cy="2149602"/>
          </a:xfrm>
          <a:custGeom>
            <a:avLst/>
            <a:gdLst>
              <a:gd name="connsiteX0" fmla="*/ 0 w 5020574"/>
              <a:gd name="connsiteY0" fmla="*/ 2019010 h 2149602"/>
              <a:gd name="connsiteX1" fmla="*/ 992038 w 5020574"/>
              <a:gd name="connsiteY1" fmla="*/ 259221 h 2149602"/>
              <a:gd name="connsiteX2" fmla="*/ 1095555 w 5020574"/>
              <a:gd name="connsiteY2" fmla="*/ 207462 h 2149602"/>
              <a:gd name="connsiteX3" fmla="*/ 3088257 w 5020574"/>
              <a:gd name="connsiteY3" fmla="*/ 2148406 h 2149602"/>
              <a:gd name="connsiteX4" fmla="*/ 3579962 w 5020574"/>
              <a:gd name="connsiteY4" fmla="*/ 500761 h 2149602"/>
              <a:gd name="connsiteX5" fmla="*/ 4770408 w 5020574"/>
              <a:gd name="connsiteY5" fmla="*/ 750927 h 2149602"/>
              <a:gd name="connsiteX6" fmla="*/ 5020574 w 5020574"/>
              <a:gd name="connsiteY6" fmla="*/ 267847 h 214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0574" h="2149602">
                <a:moveTo>
                  <a:pt x="0" y="2019010"/>
                </a:moveTo>
                <a:cubicBezTo>
                  <a:pt x="404723" y="1290077"/>
                  <a:pt x="809446" y="561145"/>
                  <a:pt x="992038" y="259221"/>
                </a:cubicBezTo>
                <a:cubicBezTo>
                  <a:pt x="1174630" y="-42703"/>
                  <a:pt x="746185" y="-107402"/>
                  <a:pt x="1095555" y="207462"/>
                </a:cubicBezTo>
                <a:cubicBezTo>
                  <a:pt x="1444925" y="522326"/>
                  <a:pt x="2674189" y="2099523"/>
                  <a:pt x="3088257" y="2148406"/>
                </a:cubicBezTo>
                <a:cubicBezTo>
                  <a:pt x="3502325" y="2197289"/>
                  <a:pt x="3299604" y="733674"/>
                  <a:pt x="3579962" y="500761"/>
                </a:cubicBezTo>
                <a:cubicBezTo>
                  <a:pt x="3860320" y="267848"/>
                  <a:pt x="4530306" y="789746"/>
                  <a:pt x="4770408" y="750927"/>
                </a:cubicBezTo>
                <a:cubicBezTo>
                  <a:pt x="5010510" y="712108"/>
                  <a:pt x="5015542" y="489977"/>
                  <a:pt x="5020574" y="267847"/>
                </a:cubicBezTo>
              </a:path>
            </a:pathLst>
          </a:custGeom>
          <a:noFill/>
          <a:ln w="6667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581400" y="985838"/>
            <a:ext cx="5829300" cy="13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495439D7-EC80-4C98-BEC2-6D533B673C12}"/>
              </a:ext>
            </a:extLst>
          </p:cNvPr>
          <p:cNvSpPr/>
          <p:nvPr/>
        </p:nvSpPr>
        <p:spPr>
          <a:xfrm>
            <a:off x="5611906" y="1972235"/>
            <a:ext cx="896470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1A9AD3A-FD74-42B4-803A-5ACE28DF3009}"/>
              </a:ext>
            </a:extLst>
          </p:cNvPr>
          <p:cNvSpPr/>
          <p:nvPr/>
        </p:nvSpPr>
        <p:spPr>
          <a:xfrm rot="10800000">
            <a:off x="5599580" y="4912399"/>
            <a:ext cx="896470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E71F8FEF-9B97-4C02-A1BB-F255B68E6917}"/>
              </a:ext>
            </a:extLst>
          </p:cNvPr>
          <p:cNvSpPr/>
          <p:nvPr/>
        </p:nvSpPr>
        <p:spPr>
          <a:xfrm rot="5400000">
            <a:off x="9063223" y="3356139"/>
            <a:ext cx="545838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917F2A7-6228-4D83-A315-984D86E80DFD}"/>
              </a:ext>
            </a:extLst>
          </p:cNvPr>
          <p:cNvSpPr/>
          <p:nvPr/>
        </p:nvSpPr>
        <p:spPr>
          <a:xfrm rot="16200000">
            <a:off x="2499340" y="3319955"/>
            <a:ext cx="545838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1734AB-8858-4CF6-BB98-23F0BA3FDB33}"/>
              </a:ext>
            </a:extLst>
          </p:cNvPr>
          <p:cNvSpPr txBox="1"/>
          <p:nvPr/>
        </p:nvSpPr>
        <p:spPr>
          <a:xfrm>
            <a:off x="5104435" y="663840"/>
            <a:ext cx="217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帯の部分で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左ボタンを</a:t>
            </a:r>
            <a:b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クリック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0E627C5-8AAF-4C36-9440-3D88D79B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1" y="836191"/>
            <a:ext cx="3477856" cy="23055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DA9A814-AADB-4EE8-8322-33233B9F4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31" y="3943291"/>
            <a:ext cx="3477856" cy="23055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97D1507-7060-4EB3-9D4E-1FF233BA6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324" y="836191"/>
            <a:ext cx="3477856" cy="230550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02EA868-7083-475B-8DE8-668D75A26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324" y="3943291"/>
            <a:ext cx="3477856" cy="23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1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B5AE6F7-52C9-4C34-B988-40DB3F6A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1537873"/>
            <a:ext cx="11954934" cy="330333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コードの入力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(3)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39184" y="1552575"/>
            <a:ext cx="2227791" cy="543977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線吹き出し 1 (枠付き) 10"/>
          <p:cNvSpPr/>
          <p:nvPr/>
        </p:nvSpPr>
        <p:spPr>
          <a:xfrm>
            <a:off x="7220875" y="5599401"/>
            <a:ext cx="3122092" cy="845544"/>
          </a:xfrm>
          <a:prstGeom prst="borderCallout1">
            <a:avLst>
              <a:gd name="adj1" fmla="val -89265"/>
              <a:gd name="adj2" fmla="val 53354"/>
              <a:gd name="adj3" fmla="val -3790"/>
              <a:gd name="adj4" fmla="val 7479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プログラムの仕様⑤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もう入力してあります</a:t>
            </a:r>
            <a:r>
              <a:rPr lang="en-US" altLang="ja-JP" sz="18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</p:txBody>
      </p:sp>
      <p:sp>
        <p:nvSpPr>
          <p:cNvPr id="12" name="1 つの角を丸めた四角形 4">
            <a:extLst>
              <a:ext uri="{FF2B5EF4-FFF2-40B4-BE49-F238E27FC236}">
                <a16:creationId xmlns:a16="http://schemas.microsoft.com/office/drawing/2014/main" id="{311EB39B-4E60-49C1-9E1A-E637CCCE5D18}"/>
              </a:ext>
            </a:extLst>
          </p:cNvPr>
          <p:cNvSpPr/>
          <p:nvPr/>
        </p:nvSpPr>
        <p:spPr>
          <a:xfrm>
            <a:off x="1473200" y="3479799"/>
            <a:ext cx="10380133" cy="703011"/>
          </a:xfrm>
          <a:prstGeom prst="round1Rect">
            <a:avLst>
              <a:gd name="adj" fmla="val 0"/>
            </a:avLst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線吹き出し 1 (枠付き) 10">
            <a:extLst>
              <a:ext uri="{FF2B5EF4-FFF2-40B4-BE49-F238E27FC236}">
                <a16:creationId xmlns:a16="http://schemas.microsoft.com/office/drawing/2014/main" id="{86703E22-9A3A-42C0-8D6E-C126173AD34A}"/>
              </a:ext>
            </a:extLst>
          </p:cNvPr>
          <p:cNvSpPr/>
          <p:nvPr/>
        </p:nvSpPr>
        <p:spPr>
          <a:xfrm>
            <a:off x="6344880" y="890372"/>
            <a:ext cx="3602975" cy="466164"/>
          </a:xfrm>
          <a:prstGeom prst="borderCallout1">
            <a:avLst>
              <a:gd name="adj1" fmla="val 552348"/>
              <a:gd name="adj2" fmla="val 83581"/>
              <a:gd name="adj3" fmla="val 98853"/>
              <a:gd name="adj4" fmla="val 75819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プログラムの仕様⑥、⑦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3B5AEBBF-6256-49CB-94CD-C94E0F7CEB85}"/>
              </a:ext>
            </a:extLst>
          </p:cNvPr>
          <p:cNvCxnSpPr>
            <a:cxnSpLocks/>
          </p:cNvCxnSpPr>
          <p:nvPr/>
        </p:nvCxnSpPr>
        <p:spPr>
          <a:xfrm>
            <a:off x="985273" y="4822563"/>
            <a:ext cx="9555727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56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54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プログラムのさらなる追加仕様 </a:t>
            </a:r>
            <a:r>
              <a:rPr lang="en-US" altLang="ja-JP" dirty="0"/>
              <a:t>(</a:t>
            </a:r>
            <a:r>
              <a:rPr lang="ja-JP" altLang="en-US" dirty="0"/>
              <a:t>ステップ</a:t>
            </a:r>
            <a:r>
              <a:rPr lang="en-US" altLang="ja-JP" dirty="0"/>
              <a:t>3)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4788" y="1245532"/>
            <a:ext cx="9836149" cy="4712652"/>
          </a:xfrm>
        </p:spPr>
        <p:txBody>
          <a:bodyPr/>
          <a:lstStyle/>
          <a:p>
            <a:pPr marL="514350" indent="-514350">
              <a:buFont typeface="+mj-ea"/>
              <a:buAutoNum type="circleNumDbPlain" startAt="8"/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(document)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上部の帯の部分で、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半分より右側と左側で画像を切り替える順番を変更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8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8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半分より右側で左ボタンがクリックされたら、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これまで通りの順番で画像を切り替える</a:t>
            </a:r>
            <a:endParaRPr lang="en-US" altLang="ja-JP" sz="2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8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 startAt="8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半分より左側で左ボタンがクリックされたら、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これまでと逆の順番で画像を切り替える</a:t>
            </a:r>
            <a:endParaRPr lang="en-US" altLang="ja-JP" sz="2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41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b="1" dirty="0">
                <a:ea typeface="メイリオ" pitchFamily="50" charset="-128"/>
                <a:cs typeface="メイリオ" pitchFamily="50" charset="-128"/>
              </a:rPr>
              <a:t>さらに追加作成する画面イメージ</a:t>
            </a:r>
          </a:p>
        </p:txBody>
      </p:sp>
      <p:sp>
        <p:nvSpPr>
          <p:cNvPr id="2" name="フリーフォーム 1"/>
          <p:cNvSpPr/>
          <p:nvPr/>
        </p:nvSpPr>
        <p:spPr>
          <a:xfrm>
            <a:off x="2878346" y="2518073"/>
            <a:ext cx="5020574" cy="2149602"/>
          </a:xfrm>
          <a:custGeom>
            <a:avLst/>
            <a:gdLst>
              <a:gd name="connsiteX0" fmla="*/ 0 w 5020574"/>
              <a:gd name="connsiteY0" fmla="*/ 2019010 h 2149602"/>
              <a:gd name="connsiteX1" fmla="*/ 992038 w 5020574"/>
              <a:gd name="connsiteY1" fmla="*/ 259221 h 2149602"/>
              <a:gd name="connsiteX2" fmla="*/ 1095555 w 5020574"/>
              <a:gd name="connsiteY2" fmla="*/ 207462 h 2149602"/>
              <a:gd name="connsiteX3" fmla="*/ 3088257 w 5020574"/>
              <a:gd name="connsiteY3" fmla="*/ 2148406 h 2149602"/>
              <a:gd name="connsiteX4" fmla="*/ 3579962 w 5020574"/>
              <a:gd name="connsiteY4" fmla="*/ 500761 h 2149602"/>
              <a:gd name="connsiteX5" fmla="*/ 4770408 w 5020574"/>
              <a:gd name="connsiteY5" fmla="*/ 750927 h 2149602"/>
              <a:gd name="connsiteX6" fmla="*/ 5020574 w 5020574"/>
              <a:gd name="connsiteY6" fmla="*/ 267847 h 214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0574" h="2149602">
                <a:moveTo>
                  <a:pt x="0" y="2019010"/>
                </a:moveTo>
                <a:cubicBezTo>
                  <a:pt x="404723" y="1290077"/>
                  <a:pt x="809446" y="561145"/>
                  <a:pt x="992038" y="259221"/>
                </a:cubicBezTo>
                <a:cubicBezTo>
                  <a:pt x="1174630" y="-42703"/>
                  <a:pt x="746185" y="-107402"/>
                  <a:pt x="1095555" y="207462"/>
                </a:cubicBezTo>
                <a:cubicBezTo>
                  <a:pt x="1444925" y="522326"/>
                  <a:pt x="2674189" y="2099523"/>
                  <a:pt x="3088257" y="2148406"/>
                </a:cubicBezTo>
                <a:cubicBezTo>
                  <a:pt x="3502325" y="2197289"/>
                  <a:pt x="3299604" y="733674"/>
                  <a:pt x="3579962" y="500761"/>
                </a:cubicBezTo>
                <a:cubicBezTo>
                  <a:pt x="3860320" y="267848"/>
                  <a:pt x="4530306" y="789746"/>
                  <a:pt x="4770408" y="750927"/>
                </a:cubicBezTo>
                <a:cubicBezTo>
                  <a:pt x="5010510" y="712108"/>
                  <a:pt x="5015542" y="489977"/>
                  <a:pt x="5020574" y="267847"/>
                </a:cubicBezTo>
              </a:path>
            </a:pathLst>
          </a:custGeom>
          <a:noFill/>
          <a:ln w="6667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581400" y="985838"/>
            <a:ext cx="5829300" cy="13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495439D7-EC80-4C98-BEC2-6D533B673C12}"/>
              </a:ext>
            </a:extLst>
          </p:cNvPr>
          <p:cNvSpPr/>
          <p:nvPr/>
        </p:nvSpPr>
        <p:spPr>
          <a:xfrm flipH="1">
            <a:off x="5611906" y="1972235"/>
            <a:ext cx="896470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E1A9AD3A-FD74-42B4-803A-5ACE28DF3009}"/>
              </a:ext>
            </a:extLst>
          </p:cNvPr>
          <p:cNvSpPr/>
          <p:nvPr/>
        </p:nvSpPr>
        <p:spPr>
          <a:xfrm rot="10800000" flipH="1">
            <a:off x="5599580" y="4912399"/>
            <a:ext cx="896470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E71F8FEF-9B97-4C02-A1BB-F255B68E6917}"/>
              </a:ext>
            </a:extLst>
          </p:cNvPr>
          <p:cNvSpPr/>
          <p:nvPr/>
        </p:nvSpPr>
        <p:spPr>
          <a:xfrm rot="16200000" flipV="1">
            <a:off x="9063223" y="3356139"/>
            <a:ext cx="545838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917F2A7-6228-4D83-A315-984D86E80DFD}"/>
              </a:ext>
            </a:extLst>
          </p:cNvPr>
          <p:cNvSpPr/>
          <p:nvPr/>
        </p:nvSpPr>
        <p:spPr>
          <a:xfrm rot="5400000" flipV="1">
            <a:off x="2499340" y="3319955"/>
            <a:ext cx="545838" cy="5458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0E627C5-8AAF-4C36-9440-3D88D79B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31" y="836191"/>
            <a:ext cx="3477856" cy="23055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DA9A814-AADB-4EE8-8322-33233B9F4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31" y="3943291"/>
            <a:ext cx="3477856" cy="23055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97D1507-7060-4EB3-9D4E-1FF233BA6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324" y="836191"/>
            <a:ext cx="3477856" cy="230550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02EA868-7083-475B-8DE8-668D75A26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324" y="3943291"/>
            <a:ext cx="3477856" cy="230551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B8ADBA-7F4D-48A8-9FB6-73AFF52C5508}"/>
              </a:ext>
            </a:extLst>
          </p:cNvPr>
          <p:cNvSpPr txBox="1"/>
          <p:nvPr/>
        </p:nvSpPr>
        <p:spPr>
          <a:xfrm>
            <a:off x="4511187" y="946602"/>
            <a:ext cx="257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帯の半分より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左側でクリック</a:t>
            </a:r>
          </a:p>
        </p:txBody>
      </p:sp>
    </p:spTree>
    <p:extLst>
      <p:ext uri="{BB962C8B-B14F-4D97-AF65-F5344CB8AC3E}">
        <p14:creationId xmlns:p14="http://schemas.microsoft.com/office/powerpoint/2010/main" val="1596982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D08F085-C0D7-4C24-B3D3-175AF658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4" y="1568075"/>
            <a:ext cx="11685217" cy="45967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コードの入力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線吹き出し 1 (枠付き) 10"/>
          <p:cNvSpPr/>
          <p:nvPr/>
        </p:nvSpPr>
        <p:spPr>
          <a:xfrm>
            <a:off x="5356062" y="4771376"/>
            <a:ext cx="3122092" cy="469657"/>
          </a:xfrm>
          <a:prstGeom prst="borderCallout1">
            <a:avLst>
              <a:gd name="adj1" fmla="val -2574"/>
              <a:gd name="adj2" fmla="val -18553"/>
              <a:gd name="adj3" fmla="val 39177"/>
              <a:gd name="adj4" fmla="val -242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プログラムの仕様⑩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1 つの角を丸めた四角形 4">
            <a:extLst>
              <a:ext uri="{FF2B5EF4-FFF2-40B4-BE49-F238E27FC236}">
                <a16:creationId xmlns:a16="http://schemas.microsoft.com/office/drawing/2014/main" id="{8562BF77-5978-448B-8670-C339616BCDD8}"/>
              </a:ext>
            </a:extLst>
          </p:cNvPr>
          <p:cNvSpPr/>
          <p:nvPr/>
        </p:nvSpPr>
        <p:spPr>
          <a:xfrm>
            <a:off x="1752308" y="2223591"/>
            <a:ext cx="6598671" cy="672566"/>
          </a:xfrm>
          <a:prstGeom prst="round1Rect">
            <a:avLst>
              <a:gd name="adj" fmla="val 0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1 つの角を丸めた四角形 4">
            <a:extLst>
              <a:ext uri="{FF2B5EF4-FFF2-40B4-BE49-F238E27FC236}">
                <a16:creationId xmlns:a16="http://schemas.microsoft.com/office/drawing/2014/main" id="{6F16AC26-50F2-48B4-8A46-B18925684E25}"/>
              </a:ext>
            </a:extLst>
          </p:cNvPr>
          <p:cNvSpPr/>
          <p:nvPr/>
        </p:nvSpPr>
        <p:spPr>
          <a:xfrm>
            <a:off x="1752308" y="3211677"/>
            <a:ext cx="2997136" cy="2257800"/>
          </a:xfrm>
          <a:prstGeom prst="round1Rect">
            <a:avLst>
              <a:gd name="adj" fmla="val 0"/>
            </a:avLst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線吹き出し 1 (枠付き) 10">
            <a:extLst>
              <a:ext uri="{FF2B5EF4-FFF2-40B4-BE49-F238E27FC236}">
                <a16:creationId xmlns:a16="http://schemas.microsoft.com/office/drawing/2014/main" id="{86703E22-9A3A-42C0-8D6E-C126173AD34A}"/>
              </a:ext>
            </a:extLst>
          </p:cNvPr>
          <p:cNvSpPr/>
          <p:nvPr/>
        </p:nvSpPr>
        <p:spPr>
          <a:xfrm>
            <a:off x="6848750" y="879037"/>
            <a:ext cx="3004458" cy="466164"/>
          </a:xfrm>
          <a:prstGeom prst="borderCallout1">
            <a:avLst>
              <a:gd name="adj1" fmla="val 286185"/>
              <a:gd name="adj2" fmla="val 19348"/>
              <a:gd name="adj3" fmla="val 104302"/>
              <a:gd name="adj4" fmla="val 3936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プログラムの仕様⑧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線吹き出し 1 (枠付き) 10">
            <a:extLst>
              <a:ext uri="{FF2B5EF4-FFF2-40B4-BE49-F238E27FC236}">
                <a16:creationId xmlns:a16="http://schemas.microsoft.com/office/drawing/2014/main" id="{7555A4DB-A6BF-4121-AB32-1F3F29E6D8CA}"/>
              </a:ext>
            </a:extLst>
          </p:cNvPr>
          <p:cNvSpPr/>
          <p:nvPr/>
        </p:nvSpPr>
        <p:spPr>
          <a:xfrm>
            <a:off x="8350979" y="3395352"/>
            <a:ext cx="3122092" cy="900221"/>
          </a:xfrm>
          <a:prstGeom prst="borderCallout1">
            <a:avLst>
              <a:gd name="adj1" fmla="val -34439"/>
              <a:gd name="adj2" fmla="val -107051"/>
              <a:gd name="adj3" fmla="val 39177"/>
              <a:gd name="adj4" fmla="val -242"/>
            </a:avLst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プログラムの仕様⑨</a:t>
            </a:r>
            <a:endParaRPr lang="en-US" altLang="ja-JP" sz="2400" b="1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すでに入力済です</a:t>
            </a:r>
            <a:endParaRPr lang="en-US" altLang="ja-JP" sz="20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A84882C-507A-409E-B6D0-177A03DBB036}"/>
              </a:ext>
            </a:extLst>
          </p:cNvPr>
          <p:cNvCxnSpPr>
            <a:cxnSpLocks/>
          </p:cNvCxnSpPr>
          <p:nvPr/>
        </p:nvCxnSpPr>
        <p:spPr>
          <a:xfrm>
            <a:off x="2367892" y="3147358"/>
            <a:ext cx="2581567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4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図 73">
            <a:extLst>
              <a:ext uri="{FF2B5EF4-FFF2-40B4-BE49-F238E27FC236}">
                <a16:creationId xmlns:a16="http://schemas.microsoft.com/office/drawing/2014/main" id="{BDC3D838-8DCE-4B1B-94E4-2BAD8E84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374" y="3413463"/>
            <a:ext cx="6401665" cy="254721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9BD45CE-FC10-4774-9E1D-973D61FB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（付録）キーボード入力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58B26700-7B54-4187-836C-4A2205F12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04" y="1843744"/>
            <a:ext cx="650081" cy="41433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8FA4F6E-DF17-488D-87C6-A7A71C7C9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707" y="1420011"/>
            <a:ext cx="600075" cy="428625"/>
          </a:xfrm>
          <a:prstGeom prst="rect">
            <a:avLst/>
          </a:prstGeom>
        </p:spPr>
      </p:pic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B22FAAE3-D4AB-4A9E-AF5C-ACB32A81F911}"/>
              </a:ext>
            </a:extLst>
          </p:cNvPr>
          <p:cNvGrpSpPr/>
          <p:nvPr/>
        </p:nvGrpSpPr>
        <p:grpSpPr>
          <a:xfrm>
            <a:off x="7974532" y="1828749"/>
            <a:ext cx="657765" cy="497289"/>
            <a:chOff x="5162500" y="1266142"/>
            <a:chExt cx="877020" cy="663052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536B0EC-BB2F-4B80-9CC4-0C455DC77B9C}"/>
                </a:ext>
              </a:extLst>
            </p:cNvPr>
            <p:cNvSpPr txBox="1"/>
            <p:nvPr/>
          </p:nvSpPr>
          <p:spPr>
            <a:xfrm>
              <a:off x="5162500" y="1266142"/>
              <a:ext cx="275329" cy="663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2400" b="1" dirty="0"/>
                <a:t>-</a:t>
              </a:r>
              <a:endParaRPr lang="ja-JP" altLang="en-US" sz="2400" b="1" dirty="0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3E319A8-083E-4DD9-9D20-BD42A117F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8020" y="1314714"/>
              <a:ext cx="571500" cy="523875"/>
            </a:xfrm>
            <a:prstGeom prst="rect">
              <a:avLst/>
            </a:prstGeom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66A083D-AF6D-4FA8-B7F4-CF9388D7B26A}"/>
              </a:ext>
            </a:extLst>
          </p:cNvPr>
          <p:cNvGrpSpPr/>
          <p:nvPr/>
        </p:nvGrpSpPr>
        <p:grpSpPr>
          <a:xfrm>
            <a:off x="2431129" y="2374900"/>
            <a:ext cx="665069" cy="429041"/>
            <a:chOff x="3708323" y="2208889"/>
            <a:chExt cx="886759" cy="572055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A031735-89D9-4D1D-8308-1F82D2D0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3582" y="2208889"/>
              <a:ext cx="571500" cy="523875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F101B12-DFBD-4713-ADCE-B34B80A0C354}"/>
                </a:ext>
              </a:extLst>
            </p:cNvPr>
            <p:cNvSpPr txBox="1"/>
            <p:nvPr/>
          </p:nvSpPr>
          <p:spPr>
            <a:xfrm>
              <a:off x="4103442" y="2302557"/>
              <a:ext cx="34262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7000" tIns="0" rIns="0" bIns="0" rtlCol="0">
              <a:noAutofit/>
            </a:bodyPr>
            <a:lstStyle/>
            <a:p>
              <a:r>
                <a:rPr lang="en-US" altLang="ja-JP" sz="900" b="1" dirty="0"/>
                <a:t>? </a:t>
              </a:r>
              <a:r>
                <a:rPr lang="ja-JP" altLang="en-US" sz="900" b="1" dirty="0"/>
                <a:t>・</a:t>
              </a:r>
              <a:endParaRPr lang="en-US" altLang="ja-JP" sz="900" b="1" dirty="0"/>
            </a:p>
            <a:p>
              <a:r>
                <a:rPr lang="en-US" altLang="ja-JP" sz="900" b="1" dirty="0"/>
                <a:t>/ </a:t>
              </a:r>
              <a:r>
                <a:rPr lang="ja-JP" altLang="en-US" sz="900" b="1" dirty="0"/>
                <a:t>め</a:t>
              </a: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5641D8A7-AFC2-4372-99C9-58694717455E}"/>
                </a:ext>
              </a:extLst>
            </p:cNvPr>
            <p:cNvSpPr txBox="1"/>
            <p:nvPr/>
          </p:nvSpPr>
          <p:spPr>
            <a:xfrm>
              <a:off x="3708323" y="2302557"/>
              <a:ext cx="275329" cy="478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1500" b="1" dirty="0"/>
                <a:t>/</a:t>
              </a:r>
              <a:endParaRPr lang="ja-JP" altLang="en-US" sz="1500" b="1" dirty="0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B70E3BC-A401-4D83-A128-1EE278D4B3FD}"/>
              </a:ext>
            </a:extLst>
          </p:cNvPr>
          <p:cNvGrpSpPr/>
          <p:nvPr/>
        </p:nvGrpSpPr>
        <p:grpSpPr>
          <a:xfrm>
            <a:off x="3420006" y="2381086"/>
            <a:ext cx="664618" cy="567993"/>
            <a:chOff x="2292196" y="2218630"/>
            <a:chExt cx="886157" cy="757325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C537A0D-95E5-448A-BBA5-6FF9760702FA}"/>
                </a:ext>
              </a:extLst>
            </p:cNvPr>
            <p:cNvSpPr txBox="1"/>
            <p:nvPr/>
          </p:nvSpPr>
          <p:spPr>
            <a:xfrm>
              <a:off x="2292196" y="2312903"/>
              <a:ext cx="275329" cy="663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2400" b="1" dirty="0"/>
                <a:t>-</a:t>
              </a:r>
              <a:endParaRPr lang="ja-JP" altLang="en-US" sz="2400" b="1" dirty="0"/>
            </a:p>
          </p:txBody>
        </p:sp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A0FD6A02-897D-47F0-813E-D075D9DB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06853" y="2218630"/>
              <a:ext cx="571500" cy="523875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86A675D4-4F8C-4519-BC5F-184ADD79E2D8}"/>
                </a:ext>
              </a:extLst>
            </p:cNvPr>
            <p:cNvSpPr txBox="1"/>
            <p:nvPr/>
          </p:nvSpPr>
          <p:spPr>
            <a:xfrm>
              <a:off x="2703039" y="2279434"/>
              <a:ext cx="36262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7000" tIns="0" rIns="0" bIns="0" rtlCol="0">
              <a:noAutofit/>
            </a:bodyPr>
            <a:lstStyle/>
            <a:p>
              <a:r>
                <a:rPr lang="en-US" altLang="ja-JP" sz="900" b="1" dirty="0"/>
                <a:t>_</a:t>
              </a:r>
            </a:p>
            <a:p>
              <a:r>
                <a:rPr lang="en-US" altLang="ja-JP" sz="900" b="1" dirty="0"/>
                <a:t>  </a:t>
              </a:r>
              <a:r>
                <a:rPr lang="ja-JP" altLang="en-US" sz="900" b="1" dirty="0"/>
                <a:t>ろ</a:t>
              </a:r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4E5AA5EB-53B9-4AB5-A765-AD8B3D63EE63}"/>
                </a:ext>
              </a:extLst>
            </p:cNvPr>
            <p:cNvCxnSpPr/>
            <p:nvPr/>
          </p:nvCxnSpPr>
          <p:spPr>
            <a:xfrm>
              <a:off x="2734534" y="2490985"/>
              <a:ext cx="87321" cy="11345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CDE4D08B-11FF-4120-9057-743282114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387" y="1437787"/>
            <a:ext cx="1585913" cy="81438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046BAEF2-373D-46B6-9E13-1099AAED8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183" y="2914937"/>
            <a:ext cx="1543050" cy="40719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D3C0F16C-B4BF-4D5F-A4D7-2FAEDEE40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9041" y="2927538"/>
            <a:ext cx="1543050" cy="428625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E243638-4CEE-458B-ADA0-3CEA92A41EDB}"/>
              </a:ext>
            </a:extLst>
          </p:cNvPr>
          <p:cNvGrpSpPr/>
          <p:nvPr/>
        </p:nvGrpSpPr>
        <p:grpSpPr>
          <a:xfrm>
            <a:off x="8499772" y="2410306"/>
            <a:ext cx="1612394" cy="939794"/>
            <a:chOff x="8170911" y="3212556"/>
            <a:chExt cx="2149858" cy="1253059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824D53DB-FB51-43C0-BB1F-17B1B01A6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4372" y="3277630"/>
              <a:ext cx="1238250" cy="1085850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4201286-E2F0-4C15-91E2-0194CBA73E1B}"/>
                </a:ext>
              </a:extLst>
            </p:cNvPr>
            <p:cNvSpPr txBox="1"/>
            <p:nvPr/>
          </p:nvSpPr>
          <p:spPr>
            <a:xfrm>
              <a:off x="8170911" y="3212556"/>
              <a:ext cx="275329" cy="663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2400" b="1" dirty="0"/>
                <a:t>{</a:t>
              </a:r>
              <a:endParaRPr lang="ja-JP" altLang="en-US" sz="2400" b="1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D5374E9-4F44-406F-97AC-51B505759448}"/>
                </a:ext>
              </a:extLst>
            </p:cNvPr>
            <p:cNvSpPr txBox="1"/>
            <p:nvPr/>
          </p:nvSpPr>
          <p:spPr>
            <a:xfrm>
              <a:off x="8228643" y="3802563"/>
              <a:ext cx="275329" cy="663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2400" b="1" dirty="0"/>
                <a:t>}</a:t>
              </a:r>
              <a:endParaRPr lang="ja-JP" altLang="en-US" sz="2400" b="1" dirty="0"/>
            </a:p>
          </p:txBody>
        </p:sp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60915826-67A7-4192-A3C2-2B1E4F21B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92622" y="3830615"/>
              <a:ext cx="514350" cy="523875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3B00E5C4-3982-4FDD-B5F5-2B1435CE8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96894" y="3315729"/>
              <a:ext cx="523875" cy="504825"/>
            </a:xfrm>
            <a:prstGeom prst="rect">
              <a:avLst/>
            </a:prstGeom>
          </p:spPr>
        </p:pic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8EBB70DF-5209-4015-9E63-A973C233FF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3717" y="2420441"/>
            <a:ext cx="1823108" cy="905089"/>
          </a:xfrm>
          <a:prstGeom prst="rect">
            <a:avLst/>
          </a:prstGeom>
        </p:spPr>
      </p:pic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7E0AF04B-E2F9-4737-BA16-9F542F5E56F3}"/>
              </a:ext>
            </a:extLst>
          </p:cNvPr>
          <p:cNvGrpSpPr/>
          <p:nvPr/>
        </p:nvGrpSpPr>
        <p:grpSpPr>
          <a:xfrm>
            <a:off x="5432852" y="1790984"/>
            <a:ext cx="1604411" cy="543456"/>
            <a:chOff x="5135308" y="697400"/>
            <a:chExt cx="2139214" cy="724607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2B7F932-2370-47D6-AE9E-40C3F03303FF}"/>
                </a:ext>
              </a:extLst>
            </p:cNvPr>
            <p:cNvSpPr txBox="1"/>
            <p:nvPr/>
          </p:nvSpPr>
          <p:spPr>
            <a:xfrm>
              <a:off x="5135308" y="697400"/>
              <a:ext cx="275329" cy="7246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2700" b="1" dirty="0"/>
                <a:t>+</a:t>
              </a:r>
              <a:endParaRPr lang="ja-JP" altLang="en-US" sz="2700" b="1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AD55F4A-F40D-4C5F-9CD0-0575E656F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33590" y="771044"/>
              <a:ext cx="1247775" cy="51435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AC784AD-C3C4-4707-9984-9B8660DB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88747" y="773582"/>
              <a:ext cx="485775" cy="495300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B405428-E777-4A37-89F9-28BD91568769}"/>
              </a:ext>
            </a:extLst>
          </p:cNvPr>
          <p:cNvGrpSpPr/>
          <p:nvPr/>
        </p:nvGrpSpPr>
        <p:grpSpPr>
          <a:xfrm>
            <a:off x="4374626" y="2362144"/>
            <a:ext cx="649257" cy="497289"/>
            <a:chOff x="832048" y="2144403"/>
            <a:chExt cx="865676" cy="663052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15595F7A-070B-4F9C-96B1-E4F39DB84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624" y="2188728"/>
              <a:ext cx="800100" cy="571500"/>
            </a:xfrm>
            <a:prstGeom prst="rect">
              <a:avLst/>
            </a:prstGeom>
          </p:spPr>
        </p:pic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27715058-CDBA-4780-AF14-D1AF12413FBA}"/>
                </a:ext>
              </a:extLst>
            </p:cNvPr>
            <p:cNvSpPr txBox="1"/>
            <p:nvPr/>
          </p:nvSpPr>
          <p:spPr>
            <a:xfrm>
              <a:off x="1233381" y="2274813"/>
              <a:ext cx="36262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7000" tIns="0" rIns="0" bIns="0" rtlCol="0">
              <a:noAutofit/>
            </a:bodyPr>
            <a:lstStyle/>
            <a:p>
              <a:r>
                <a:rPr lang="en-US" altLang="ja-JP" sz="900" b="1" dirty="0"/>
                <a:t>*</a:t>
              </a:r>
            </a:p>
            <a:p>
              <a:r>
                <a:rPr lang="en-US" altLang="ja-JP" sz="900" b="1" dirty="0"/>
                <a:t>: </a:t>
              </a:r>
              <a:r>
                <a:rPr lang="ja-JP" altLang="en-US" sz="900" b="1" dirty="0"/>
                <a:t>け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70721B4-B8B3-4706-9BFD-6657EE78375D}"/>
                </a:ext>
              </a:extLst>
            </p:cNvPr>
            <p:cNvSpPr txBox="1"/>
            <p:nvPr/>
          </p:nvSpPr>
          <p:spPr>
            <a:xfrm>
              <a:off x="832048" y="2144403"/>
              <a:ext cx="275329" cy="663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bIns="81000" rtlCol="0">
              <a:spAutoFit/>
            </a:bodyPr>
            <a:lstStyle/>
            <a:p>
              <a:r>
                <a:rPr lang="en-US" altLang="ja-JP" sz="2400" b="1" dirty="0"/>
                <a:t>:</a:t>
              </a:r>
              <a:endParaRPr lang="ja-JP" altLang="en-US" sz="2400" b="1" dirty="0"/>
            </a:p>
          </p:txBody>
        </p:sp>
      </p:grp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FB8BDC39-0EF3-419E-BAF4-BE447BF14510}"/>
              </a:ext>
            </a:extLst>
          </p:cNvPr>
          <p:cNvCxnSpPr>
            <a:cxnSpLocks/>
          </p:cNvCxnSpPr>
          <p:nvPr/>
        </p:nvCxnSpPr>
        <p:spPr>
          <a:xfrm>
            <a:off x="4840080" y="2162484"/>
            <a:ext cx="2423323" cy="291491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3DAFA129-AC7C-4D99-9B93-C8EB92386125}"/>
              </a:ext>
            </a:extLst>
          </p:cNvPr>
          <p:cNvCxnSpPr>
            <a:cxnSpLocks/>
          </p:cNvCxnSpPr>
          <p:nvPr/>
        </p:nvCxnSpPr>
        <p:spPr>
          <a:xfrm>
            <a:off x="4820053" y="1714255"/>
            <a:ext cx="2682290" cy="28856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0FDEB89B-9035-40E6-97E6-829CF4FFCAA9}"/>
              </a:ext>
            </a:extLst>
          </p:cNvPr>
          <p:cNvCxnSpPr>
            <a:cxnSpLocks/>
          </p:cNvCxnSpPr>
          <p:nvPr/>
        </p:nvCxnSpPr>
        <p:spPr>
          <a:xfrm>
            <a:off x="6934500" y="2162484"/>
            <a:ext cx="642560" cy="246268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28D60EA2-EA7A-4A21-B49E-C7BD0F005B82}"/>
              </a:ext>
            </a:extLst>
          </p:cNvPr>
          <p:cNvCxnSpPr>
            <a:cxnSpLocks/>
          </p:cNvCxnSpPr>
          <p:nvPr/>
        </p:nvCxnSpPr>
        <p:spPr>
          <a:xfrm flipH="1">
            <a:off x="7774843" y="2162483"/>
            <a:ext cx="679064" cy="161568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530D83A1-1B09-4EBC-84B1-1E098D54245A}"/>
              </a:ext>
            </a:extLst>
          </p:cNvPr>
          <p:cNvCxnSpPr>
            <a:cxnSpLocks/>
          </p:cNvCxnSpPr>
          <p:nvPr/>
        </p:nvCxnSpPr>
        <p:spPr>
          <a:xfrm flipH="1">
            <a:off x="8388198" y="2818334"/>
            <a:ext cx="1354769" cy="135730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954EE3D9-BFA3-4B40-BD1E-7FB51B3BBDA4}"/>
              </a:ext>
            </a:extLst>
          </p:cNvPr>
          <p:cNvCxnSpPr>
            <a:cxnSpLocks/>
          </p:cNvCxnSpPr>
          <p:nvPr/>
        </p:nvCxnSpPr>
        <p:spPr>
          <a:xfrm flipH="1">
            <a:off x="8438521" y="3177556"/>
            <a:ext cx="1329836" cy="145409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1F087E7E-F349-4107-A6D1-2E7441C15270}"/>
              </a:ext>
            </a:extLst>
          </p:cNvPr>
          <p:cNvCxnSpPr>
            <a:cxnSpLocks/>
          </p:cNvCxnSpPr>
          <p:nvPr/>
        </p:nvCxnSpPr>
        <p:spPr>
          <a:xfrm flipH="1">
            <a:off x="7560017" y="3256496"/>
            <a:ext cx="345978" cy="182090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CD3CCB54-B12B-4CBC-B813-B26805493787}"/>
              </a:ext>
            </a:extLst>
          </p:cNvPr>
          <p:cNvCxnSpPr>
            <a:cxnSpLocks/>
          </p:cNvCxnSpPr>
          <p:nvPr/>
        </p:nvCxnSpPr>
        <p:spPr>
          <a:xfrm flipH="1">
            <a:off x="7094632" y="2791130"/>
            <a:ext cx="726416" cy="228626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F59A1ECC-7869-486E-9C7A-39A499379768}"/>
              </a:ext>
            </a:extLst>
          </p:cNvPr>
          <p:cNvCxnSpPr>
            <a:cxnSpLocks/>
          </p:cNvCxnSpPr>
          <p:nvPr/>
        </p:nvCxnSpPr>
        <p:spPr>
          <a:xfrm>
            <a:off x="3072929" y="2733790"/>
            <a:ext cx="4632089" cy="231397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41A77CEC-6FDB-4167-BB54-7E20ADBE989A}"/>
              </a:ext>
            </a:extLst>
          </p:cNvPr>
          <p:cNvCxnSpPr>
            <a:cxnSpLocks/>
          </p:cNvCxnSpPr>
          <p:nvPr/>
        </p:nvCxnSpPr>
        <p:spPr>
          <a:xfrm>
            <a:off x="4011199" y="2717676"/>
            <a:ext cx="4121616" cy="24097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1C69E036-D0B7-4939-AC3E-4DECF08CAB05}"/>
              </a:ext>
            </a:extLst>
          </p:cNvPr>
          <p:cNvCxnSpPr>
            <a:cxnSpLocks/>
          </p:cNvCxnSpPr>
          <p:nvPr/>
        </p:nvCxnSpPr>
        <p:spPr>
          <a:xfrm>
            <a:off x="4961300" y="2715620"/>
            <a:ext cx="2954477" cy="205557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14CD4F33-B825-45DE-AA1D-B499776EA5D5}"/>
              </a:ext>
            </a:extLst>
          </p:cNvPr>
          <p:cNvSpPr/>
          <p:nvPr/>
        </p:nvSpPr>
        <p:spPr>
          <a:xfrm>
            <a:off x="2010697" y="1380301"/>
            <a:ext cx="8170608" cy="89004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0E9E235B-E4C9-47A7-8821-4F7FDE84622B}"/>
              </a:ext>
            </a:extLst>
          </p:cNvPr>
          <p:cNvSpPr/>
          <p:nvPr/>
        </p:nvSpPr>
        <p:spPr>
          <a:xfrm>
            <a:off x="2010698" y="2320390"/>
            <a:ext cx="4085303" cy="50525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7753B945-97F7-4872-9519-CB741AD0756B}"/>
              </a:ext>
            </a:extLst>
          </p:cNvPr>
          <p:cNvSpPr/>
          <p:nvPr/>
        </p:nvSpPr>
        <p:spPr>
          <a:xfrm>
            <a:off x="2007851" y="2862700"/>
            <a:ext cx="4085303" cy="50525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251328FF-3CD0-4C6C-B2AA-90E0E4F4059A}"/>
              </a:ext>
            </a:extLst>
          </p:cNvPr>
          <p:cNvSpPr/>
          <p:nvPr/>
        </p:nvSpPr>
        <p:spPr>
          <a:xfrm>
            <a:off x="6253520" y="2320843"/>
            <a:ext cx="3927785" cy="104710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900"/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207BDEB1-0086-4066-AFFD-C83E8DE679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0275" y="1439451"/>
            <a:ext cx="1585913" cy="378619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7FAD94DC-6489-4A83-92EF-606F330843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8443" y="1444255"/>
            <a:ext cx="1564481" cy="378619"/>
          </a:xfrm>
          <a:prstGeom prst="rect">
            <a:avLst/>
          </a:prstGeom>
        </p:spPr>
      </p:pic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BBC8403D-97D4-426B-A146-D31B8AB7EAC3}"/>
              </a:ext>
            </a:extLst>
          </p:cNvPr>
          <p:cNvCxnSpPr>
            <a:cxnSpLocks/>
          </p:cNvCxnSpPr>
          <p:nvPr/>
        </p:nvCxnSpPr>
        <p:spPr>
          <a:xfrm flipH="1">
            <a:off x="7782470" y="1664571"/>
            <a:ext cx="1440645" cy="21136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8A2D128-D2D2-49A4-8345-83FE46828D92}"/>
              </a:ext>
            </a:extLst>
          </p:cNvPr>
          <p:cNvSpPr txBox="1"/>
          <p:nvPr/>
        </p:nvSpPr>
        <p:spPr>
          <a:xfrm>
            <a:off x="1354667" y="1324626"/>
            <a:ext cx="641835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altLang="ja-JP" sz="1600" b="1" dirty="0">
                <a:solidFill>
                  <a:schemeClr val="accent6">
                    <a:lumMod val="50000"/>
                  </a:schemeClr>
                </a:solidFill>
              </a:rPr>
              <a:t>P.13</a:t>
            </a: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8054555-BEBB-4582-8E39-3785F247B367}"/>
              </a:ext>
            </a:extLst>
          </p:cNvPr>
          <p:cNvSpPr txBox="1"/>
          <p:nvPr/>
        </p:nvSpPr>
        <p:spPr>
          <a:xfrm>
            <a:off x="1358353" y="2278055"/>
            <a:ext cx="550888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altLang="ja-JP" sz="1600" b="1" dirty="0">
                <a:solidFill>
                  <a:schemeClr val="accent6">
                    <a:lumMod val="50000"/>
                  </a:schemeClr>
                </a:solidFill>
              </a:rPr>
              <a:t>P.16</a:t>
            </a: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30FEC79A-4386-4353-915A-A5F53946195E}"/>
              </a:ext>
            </a:extLst>
          </p:cNvPr>
          <p:cNvSpPr txBox="1"/>
          <p:nvPr/>
        </p:nvSpPr>
        <p:spPr>
          <a:xfrm>
            <a:off x="1348362" y="2844413"/>
            <a:ext cx="648978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altLang="ja-JP" sz="1600" b="1" dirty="0">
                <a:solidFill>
                  <a:schemeClr val="accent6">
                    <a:lumMod val="50000"/>
                  </a:schemeClr>
                </a:solidFill>
              </a:rPr>
              <a:t>P.19</a:t>
            </a: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61FF22A0-8B76-4931-A865-BA6973F6BC8D}"/>
              </a:ext>
            </a:extLst>
          </p:cNvPr>
          <p:cNvSpPr txBox="1"/>
          <p:nvPr/>
        </p:nvSpPr>
        <p:spPr>
          <a:xfrm>
            <a:off x="10184509" y="2247432"/>
            <a:ext cx="576170" cy="33855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altLang="ja-JP" sz="1600" b="1" dirty="0">
                <a:solidFill>
                  <a:schemeClr val="accent6">
                    <a:lumMod val="50000"/>
                  </a:schemeClr>
                </a:solidFill>
              </a:rPr>
              <a:t>P.22</a:t>
            </a:r>
          </a:p>
        </p:txBody>
      </p:sp>
    </p:spTree>
    <p:extLst>
      <p:ext uri="{BB962C8B-B14F-4D97-AF65-F5344CB8AC3E}">
        <p14:creationId xmlns:p14="http://schemas.microsoft.com/office/powerpoint/2010/main" val="349783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12946" y="852489"/>
            <a:ext cx="8791575" cy="5821363"/>
          </a:xfrm>
          <a:ln/>
        </p:spPr>
        <p:txBody>
          <a:bodyPr/>
          <a:lstStyle/>
          <a:p>
            <a:endParaRPr lang="ja-JP" altLang="ja-JP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6152" name="Picture 8" descr="学園ロゴ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69" y="1551569"/>
            <a:ext cx="3754861" cy="37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5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今日の学習内容</a:t>
            </a:r>
            <a:endParaRPr kumimoji="1" lang="ja-JP" altLang="en-US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8973" y="1419572"/>
            <a:ext cx="8565926" cy="40976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ページと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HTML/JavaScript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アプリケー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ションプログラム作成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kumimoji="1"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仕様</a:t>
            </a:r>
            <a:endParaRPr kumimoji="1" lang="en-US" altLang="ja-JP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コード入力</a:t>
            </a:r>
            <a:endParaRPr kumimoji="1" lang="ja-JP" altLang="en-US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34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kumimoji="1"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ページが表示されるしくみ</a:t>
            </a:r>
          </a:p>
        </p:txBody>
      </p:sp>
      <p:pic>
        <p:nvPicPr>
          <p:cNvPr id="2050" name="Picture 2" descr="http://sakichin.com/wp-content/uploads/2010/10/1_1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082449"/>
            <a:ext cx="5832648" cy="416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15268" y="4645897"/>
            <a:ext cx="5832647" cy="60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lang="ja-JP" altLang="en-US" sz="2400" b="1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ブラウザー</a:t>
            </a:r>
            <a:endParaRPr lang="en-US" altLang="ja-JP" sz="2400" b="1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sz="1400" b="1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Google Chrome, Firefox, Microsoft Edge,  Safari</a:t>
            </a:r>
            <a:r>
              <a:rPr lang="ja-JP" altLang="en-US" sz="1400" b="1" dirty="0">
                <a:solidFill>
                  <a:srgbClr val="0000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などなど</a:t>
            </a:r>
            <a:endParaRPr lang="ja-JP" altLang="ja-JP" sz="1600" b="1" dirty="0">
              <a:solidFill>
                <a:srgbClr val="0000FF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2108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kumimoji="1"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ページの中身は？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9952" y="1291354"/>
            <a:ext cx="11247021" cy="464515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kumimoji="1"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ページは</a:t>
            </a:r>
            <a:r>
              <a:rPr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HTML</a:t>
            </a:r>
            <a:r>
              <a:rPr lang="en-US" altLang="ja-JP" sz="2000" dirty="0">
                <a:latin typeface="+mj-ea"/>
                <a:ea typeface="+mj-ea"/>
                <a:cs typeface="メイリオ" panose="020B0604030504040204" pitchFamily="50" charset="-128"/>
              </a:rPr>
              <a:t>(</a:t>
            </a:r>
            <a:r>
              <a:rPr lang="en-US" altLang="ja-JP" sz="2000" u="sng" dirty="0">
                <a:latin typeface="+mj-ea"/>
                <a:ea typeface="+mj-ea"/>
                <a:cs typeface="メイリオ" panose="020B0604030504040204" pitchFamily="50" charset="-128"/>
              </a:rPr>
              <a:t>H</a:t>
            </a:r>
            <a:r>
              <a:rPr lang="en-US" altLang="ja-JP" sz="2000" dirty="0">
                <a:latin typeface="+mj-ea"/>
                <a:ea typeface="+mj-ea"/>
                <a:cs typeface="メイリオ" panose="020B0604030504040204" pitchFamily="50" charset="-128"/>
              </a:rPr>
              <a:t>yper </a:t>
            </a:r>
            <a:r>
              <a:rPr lang="en-US" altLang="ja-JP" sz="2000" u="sng" dirty="0">
                <a:latin typeface="+mj-ea"/>
                <a:ea typeface="+mj-ea"/>
                <a:cs typeface="メイリオ" panose="020B0604030504040204" pitchFamily="50" charset="-128"/>
              </a:rPr>
              <a:t>T</a:t>
            </a:r>
            <a:r>
              <a:rPr lang="en-US" altLang="ja-JP" sz="2000" dirty="0">
                <a:latin typeface="+mj-ea"/>
                <a:ea typeface="+mj-ea"/>
                <a:cs typeface="メイリオ" panose="020B0604030504040204" pitchFamily="50" charset="-128"/>
              </a:rPr>
              <a:t>ext </a:t>
            </a:r>
            <a:r>
              <a:rPr lang="en-US" altLang="ja-JP" sz="2000" u="sng" dirty="0">
                <a:latin typeface="+mj-ea"/>
                <a:ea typeface="+mj-ea"/>
                <a:cs typeface="メイリオ" panose="020B0604030504040204" pitchFamily="50" charset="-128"/>
              </a:rPr>
              <a:t>M</a:t>
            </a:r>
            <a:r>
              <a:rPr lang="en-US" altLang="ja-JP" sz="2000" dirty="0">
                <a:latin typeface="+mj-ea"/>
                <a:ea typeface="+mj-ea"/>
                <a:cs typeface="メイリオ" panose="020B0604030504040204" pitchFamily="50" charset="-128"/>
              </a:rPr>
              <a:t>arkup </a:t>
            </a:r>
            <a:r>
              <a:rPr lang="en-US" altLang="ja-JP" sz="2000" u="sng" dirty="0">
                <a:latin typeface="+mj-ea"/>
                <a:ea typeface="+mj-ea"/>
                <a:cs typeface="メイリオ" panose="020B0604030504040204" pitchFamily="50" charset="-128"/>
              </a:rPr>
              <a:t>L</a:t>
            </a:r>
            <a:r>
              <a:rPr lang="en-US" altLang="ja-JP" sz="2000" dirty="0">
                <a:latin typeface="+mj-ea"/>
                <a:ea typeface="+mj-ea"/>
                <a:cs typeface="メイリオ" panose="020B0604030504040204" pitchFamily="50" charset="-128"/>
              </a:rPr>
              <a:t>anguage)</a:t>
            </a:r>
            <a:r>
              <a:rPr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というコンピュータ言語で作成されています</a:t>
            </a:r>
            <a:endParaRPr lang="en-US" altLang="ja-JP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タグというマーク（命令）を使って、</a:t>
            </a:r>
            <a:r>
              <a:rPr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HTML</a:t>
            </a:r>
            <a:r>
              <a:rPr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文書の構造</a:t>
            </a:r>
            <a:r>
              <a:rPr lang="ja-JP" altLang="en-US" sz="2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（ここは見出しでここからは段落など）</a:t>
            </a:r>
            <a:r>
              <a:rPr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を指定したり、文字の大きさや色を変えたり、画像を表示したり出来ます</a:t>
            </a:r>
            <a:endParaRPr lang="en-US" altLang="ja-JP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HTML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文書だけでは静的な情報</a:t>
            </a:r>
            <a:r>
              <a:rPr lang="ja-JP" altLang="en-US" sz="2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（動きのないページ）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だけしか</a:t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表示できないが、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JavaScript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を使用すると、動的な情報を表示したり制御が可能となります</a:t>
            </a:r>
          </a:p>
        </p:txBody>
      </p:sp>
    </p:spTree>
    <p:extLst>
      <p:ext uri="{BB962C8B-B14F-4D97-AF65-F5344CB8AC3E}">
        <p14:creationId xmlns:p14="http://schemas.microsoft.com/office/powerpoint/2010/main" val="157632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kumimoji="1" lang="ja-JP" altLang="en-US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ページの中身は？</a:t>
            </a:r>
          </a:p>
        </p:txBody>
      </p:sp>
      <p:sp>
        <p:nvSpPr>
          <p:cNvPr id="5" name="円/楕円 4"/>
          <p:cNvSpPr/>
          <p:nvPr/>
        </p:nvSpPr>
        <p:spPr>
          <a:xfrm>
            <a:off x="4395880" y="2963332"/>
            <a:ext cx="3048000" cy="30480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422213" y="1142999"/>
            <a:ext cx="3048000" cy="3048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5361080" y="1142999"/>
            <a:ext cx="3048000" cy="3048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53543" y="1836002"/>
            <a:ext cx="24368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HTML5</a:t>
            </a:r>
          </a:p>
          <a:p>
            <a:pPr algn="ctr"/>
            <a:r>
              <a:rPr lang="ja-JP" altLang="en-US" sz="28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ページの構造</a:t>
            </a:r>
            <a:endParaRPr lang="en-US" altLang="ja-JP" sz="4800" b="1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25498" y="1860137"/>
            <a:ext cx="23391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ja-JP" sz="48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CSS3</a:t>
            </a:r>
          </a:p>
          <a:p>
            <a:pPr lvl="0" algn="ctr"/>
            <a:r>
              <a:rPr lang="ja-JP" altLang="en-US" sz="28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ページの装飾</a:t>
            </a:r>
            <a:endParaRPr lang="en-US" altLang="ja-JP" sz="4800" b="1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68510" y="4511467"/>
            <a:ext cx="35334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ja-JP" sz="48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JavaScript</a:t>
            </a:r>
          </a:p>
          <a:p>
            <a:pPr lvl="0" algn="ctr"/>
            <a:r>
              <a:rPr lang="ja-JP" altLang="en-US" sz="28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ページの操作･制御</a:t>
            </a:r>
            <a:endParaRPr lang="en-US" altLang="ja-JP" sz="4800" b="1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50143" y="1515798"/>
            <a:ext cx="18937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家の基礎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壁・窓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部屋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ドア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机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カーテン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…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03734" y="1515797"/>
            <a:ext cx="2674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壁の色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家具レイアウト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ドアの大きさ･色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机の大きさ･色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カーテン長さ･色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…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43881" y="4231868"/>
            <a:ext cx="3563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ドアのインターフォンを</a:t>
            </a:r>
            <a:b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押したらチャイムが鳴る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/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カーテンについている紐を引っ張ったらカーテンが</a:t>
            </a:r>
            <a:b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開閉する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752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E33BF83-86D6-4330-B3E5-A4D09A3F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028" y="767146"/>
            <a:ext cx="7211943" cy="4943961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b="1" dirty="0">
                <a:ea typeface="メイリオ" pitchFamily="50" charset="-128"/>
                <a:cs typeface="メイリオ" pitchFamily="50" charset="-128"/>
              </a:rPr>
              <a:t>今回作成する画面イメージ </a:t>
            </a:r>
            <a:r>
              <a:rPr lang="en-US" altLang="ja-JP" sz="2800" b="1" dirty="0">
                <a:ea typeface="メイリオ" pitchFamily="50" charset="-128"/>
                <a:cs typeface="メイリオ" pitchFamily="50" charset="-128"/>
              </a:rPr>
              <a:t>(</a:t>
            </a:r>
            <a:r>
              <a:rPr lang="ja-JP" altLang="en-US" sz="2800" b="1" dirty="0">
                <a:ea typeface="メイリオ" pitchFamily="50" charset="-128"/>
                <a:cs typeface="メイリオ" pitchFamily="50" charset="-128"/>
              </a:rPr>
              <a:t>ステップ</a:t>
            </a:r>
            <a:r>
              <a:rPr lang="en-US" altLang="ja-JP" sz="2800" b="1" dirty="0">
                <a:ea typeface="メイリオ" pitchFamily="50" charset="-128"/>
                <a:cs typeface="メイリオ" pitchFamily="50" charset="-128"/>
              </a:rPr>
              <a:t>1)</a:t>
            </a:r>
            <a:endParaRPr lang="ja-JP" altLang="en-US" sz="2800" b="1" dirty="0"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2781300" y="3052505"/>
            <a:ext cx="4325094" cy="1639145"/>
          </a:xfrm>
          <a:custGeom>
            <a:avLst/>
            <a:gdLst>
              <a:gd name="connsiteX0" fmla="*/ 0 w 5020574"/>
              <a:gd name="connsiteY0" fmla="*/ 2019010 h 2149602"/>
              <a:gd name="connsiteX1" fmla="*/ 992038 w 5020574"/>
              <a:gd name="connsiteY1" fmla="*/ 259221 h 2149602"/>
              <a:gd name="connsiteX2" fmla="*/ 1095555 w 5020574"/>
              <a:gd name="connsiteY2" fmla="*/ 207462 h 2149602"/>
              <a:gd name="connsiteX3" fmla="*/ 3088257 w 5020574"/>
              <a:gd name="connsiteY3" fmla="*/ 2148406 h 2149602"/>
              <a:gd name="connsiteX4" fmla="*/ 3579962 w 5020574"/>
              <a:gd name="connsiteY4" fmla="*/ 500761 h 2149602"/>
              <a:gd name="connsiteX5" fmla="*/ 4770408 w 5020574"/>
              <a:gd name="connsiteY5" fmla="*/ 750927 h 2149602"/>
              <a:gd name="connsiteX6" fmla="*/ 5020574 w 5020574"/>
              <a:gd name="connsiteY6" fmla="*/ 267847 h 214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0574" h="2149602">
                <a:moveTo>
                  <a:pt x="0" y="2019010"/>
                </a:moveTo>
                <a:cubicBezTo>
                  <a:pt x="404723" y="1290077"/>
                  <a:pt x="809446" y="561145"/>
                  <a:pt x="992038" y="259221"/>
                </a:cubicBezTo>
                <a:cubicBezTo>
                  <a:pt x="1174630" y="-42703"/>
                  <a:pt x="746185" y="-107402"/>
                  <a:pt x="1095555" y="207462"/>
                </a:cubicBezTo>
                <a:cubicBezTo>
                  <a:pt x="1444925" y="522326"/>
                  <a:pt x="2674189" y="2099523"/>
                  <a:pt x="3088257" y="2148406"/>
                </a:cubicBezTo>
                <a:cubicBezTo>
                  <a:pt x="3502325" y="2197289"/>
                  <a:pt x="3299604" y="733674"/>
                  <a:pt x="3579962" y="500761"/>
                </a:cubicBezTo>
                <a:cubicBezTo>
                  <a:pt x="3860320" y="267848"/>
                  <a:pt x="4530306" y="789746"/>
                  <a:pt x="4770408" y="750927"/>
                </a:cubicBezTo>
                <a:cubicBezTo>
                  <a:pt x="5010510" y="712108"/>
                  <a:pt x="5015542" y="489977"/>
                  <a:pt x="5020574" y="267847"/>
                </a:cubicBezTo>
              </a:path>
            </a:pathLst>
          </a:custGeom>
          <a:noFill/>
          <a:ln w="66675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15459" y="5960729"/>
            <a:ext cx="8711001" cy="517832"/>
          </a:xfrm>
          <a:prstGeom prst="rect">
            <a:avLst/>
          </a:prstGeom>
          <a:solidFill>
            <a:schemeClr val="bg1"/>
          </a:solidFill>
          <a:ln w="34925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マウスのカーソルの動きに合わせて、</a:t>
            </a:r>
            <a:r>
              <a:rPr lang="en-US" altLang="ja-JP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UFO</a:t>
            </a:r>
            <a:r>
              <a:rPr lang="ja-JP" altLang="en-US" sz="20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が夜空を飛びます。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581400" y="985838"/>
            <a:ext cx="5829300" cy="13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892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プログラムの仕様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2354" y="1176084"/>
            <a:ext cx="11007523" cy="4712652"/>
          </a:xfrm>
        </p:spPr>
        <p:txBody>
          <a:bodyPr/>
          <a:lstStyle/>
          <a:p>
            <a:pPr marL="514350" indent="-514350">
              <a:buFont typeface="+mj-ea"/>
              <a:buAutoNum type="circleNumDbPlain"/>
            </a:pP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Web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ページ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(document)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上で、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マウスカーソルを動かすイベント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を発生させる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Font typeface="+mj-ea"/>
              <a:buAutoNum type="circleNumDbPlain"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イベントが発生すると、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マウスカーソルが有る位置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座標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に合わせて、</a:t>
            </a: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UFO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が移動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する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Clr>
                <a:srgbClr val="002060"/>
              </a:buClr>
              <a:buFont typeface="+mj-ea"/>
              <a:buAutoNum type="circleNumDbPlain"/>
            </a:pPr>
            <a:r>
              <a:rPr lang="en-US" altLang="ja-JP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UFO</a:t>
            </a: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の真中にマウスカーソルが有るように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位置決めする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Clr>
                <a:srgbClr val="002060"/>
              </a:buClr>
              <a:buFont typeface="+mj-ea"/>
              <a:buAutoNum type="circleNumDbPlain"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514350" indent="-514350">
              <a:buClr>
                <a:srgbClr val="002060"/>
              </a:buClr>
              <a:buFont typeface="+mj-ea"/>
              <a:buAutoNum type="circleNumDbPlain"/>
            </a:pPr>
            <a:r>
              <a:rPr lang="ja-JP" altLang="en-US" sz="2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背景を夜空に設定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して、それっぽい雰囲気を出す（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CSS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で行う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5236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A2FA28-D2E5-4A1F-9F46-8ECE8A57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98" y="739372"/>
            <a:ext cx="9506172" cy="571222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57163"/>
            <a:ext cx="8228342" cy="360362"/>
          </a:xfrm>
        </p:spPr>
        <p:txBody>
          <a:bodyPr/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Chrome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Developer Tool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を使った編集の画面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1196898" y="3323869"/>
            <a:ext cx="9424471" cy="3127732"/>
          </a:xfrm>
          <a:prstGeom prst="roundRect">
            <a:avLst>
              <a:gd name="adj" fmla="val 7389"/>
            </a:avLst>
          </a:prstGeom>
          <a:solidFill>
            <a:srgbClr val="92D050">
              <a:alpha val="1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215429" y="3813090"/>
            <a:ext cx="0" cy="285008"/>
          </a:xfrm>
          <a:prstGeom prst="straightConnector1">
            <a:avLst/>
          </a:prstGeom>
          <a:ln w="317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97774" y="1458389"/>
            <a:ext cx="9033956" cy="1495852"/>
          </a:xfrm>
          <a:prstGeom prst="rect">
            <a:avLst/>
          </a:prstGeom>
          <a:solidFill>
            <a:schemeClr val="bg1"/>
          </a:solidFill>
          <a:ln w="34925">
            <a:solidFill>
              <a:srgbClr val="FF0000"/>
            </a:solidFill>
          </a:ln>
        </p:spPr>
        <p:txBody>
          <a:bodyPr wrap="square" rtlCol="0" anchor="ctr" anchorCtr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Google Chrome </a:t>
            </a: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で </a:t>
            </a: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ufo_mouseMove.html</a:t>
            </a:r>
            <a:r>
              <a:rPr lang="en-US" altLang="ja-JP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 </a:t>
            </a: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を開く</a:t>
            </a:r>
            <a:endParaRPr lang="en-US" altLang="ja-JP" sz="2400" dirty="0">
              <a:solidFill>
                <a:srgbClr val="00206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lvl="1"/>
            <a:r>
              <a:rPr lang="en-US" altLang="ja-JP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(</a:t>
            </a: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ドラッグ</a:t>
            </a:r>
            <a:r>
              <a:rPr lang="en-US" altLang="ja-JP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&amp;</a:t>
            </a:r>
            <a:r>
              <a:rPr lang="ja-JP" altLang="en-US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ドロップ または ダブルクリック</a:t>
            </a:r>
            <a:r>
              <a:rPr lang="en-US" altLang="ja-JP" sz="2400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全画面表示にする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7047" y="4628806"/>
            <a:ext cx="9976023" cy="999974"/>
          </a:xfrm>
          <a:prstGeom prst="rect">
            <a:avLst/>
          </a:prstGeom>
          <a:solidFill>
            <a:schemeClr val="bg1"/>
          </a:solidFill>
          <a:ln w="34925">
            <a:solidFill>
              <a:srgbClr val="92D050"/>
            </a:solidFill>
          </a:ln>
        </p:spPr>
        <p:txBody>
          <a:bodyPr wrap="square" rtlCol="0" anchor="ctr" anchorCtr="0">
            <a:no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altLang="ja-JP" sz="2400" b="1" dirty="0" err="1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Ctr+Shift+I</a:t>
            </a:r>
            <a:r>
              <a:rPr lang="ja-JP" altLang="en-US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（または</a:t>
            </a: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F12)</a:t>
            </a:r>
            <a:r>
              <a:rPr lang="ja-JP" altLang="en-US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を押して、</a:t>
            </a:r>
            <a:r>
              <a:rPr lang="en-US" altLang="ja-JP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Developer Tool </a:t>
            </a:r>
            <a:r>
              <a:rPr lang="ja-JP" altLang="en-US" sz="2400" b="1" dirty="0">
                <a:solidFill>
                  <a:srgbClr val="00206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を別画面で表示させる　（右か下に出た場合は、切り替え方法を教えます）</a:t>
            </a:r>
          </a:p>
        </p:txBody>
      </p:sp>
    </p:spTree>
    <p:extLst>
      <p:ext uri="{BB962C8B-B14F-4D97-AF65-F5344CB8AC3E}">
        <p14:creationId xmlns:p14="http://schemas.microsoft.com/office/powerpoint/2010/main" val="78780218"/>
      </p:ext>
    </p:extLst>
  </p:cSld>
  <p:clrMapOvr>
    <a:masterClrMapping/>
  </p:clrMapOvr>
</p:sld>
</file>

<file path=ppt/theme/theme1.xml><?xml version="1.0" encoding="utf-8"?>
<a:theme xmlns:a="http://schemas.openxmlformats.org/drawingml/2006/main" name="EPS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218B"/>
        </a:accent1>
        <a:accent2>
          <a:srgbClr val="EC8700"/>
        </a:accent2>
        <a:accent3>
          <a:srgbClr val="FFFFFF"/>
        </a:accent3>
        <a:accent4>
          <a:srgbClr val="000000"/>
        </a:accent4>
        <a:accent5>
          <a:srgbClr val="AAABC4"/>
        </a:accent5>
        <a:accent6>
          <a:srgbClr val="D67A00"/>
        </a:accent6>
        <a:hlink>
          <a:srgbClr val="D541B2"/>
        </a:hlink>
        <a:folHlink>
          <a:srgbClr val="E6D31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EPSON</Template>
  <TotalTime>5951</TotalTime>
  <Words>970</Words>
  <Application>Microsoft Office PowerPoint</Application>
  <PresentationFormat>ワイド画面</PresentationFormat>
  <Paragraphs>140</Paragraphs>
  <Slides>24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6" baseType="lpstr">
      <vt:lpstr>Meiryo UI</vt:lpstr>
      <vt:lpstr>ＭＳ Ｐゴシック</vt:lpstr>
      <vt:lpstr>ＭＳ ゴシック</vt:lpstr>
      <vt:lpstr>メイリオ</vt:lpstr>
      <vt:lpstr>Arial</vt:lpstr>
      <vt:lpstr>Arial Black</vt:lpstr>
      <vt:lpstr>Calibri</vt:lpstr>
      <vt:lpstr>Calibri Light</vt:lpstr>
      <vt:lpstr>Times</vt:lpstr>
      <vt:lpstr>Times New Roman</vt:lpstr>
      <vt:lpstr>EPSON</vt:lpstr>
      <vt:lpstr>Office テーマ</vt:lpstr>
      <vt:lpstr>PowerPoint プレゼンテーション</vt:lpstr>
      <vt:lpstr>PowerPoint プレゼンテーション</vt:lpstr>
      <vt:lpstr>今日の学習内容</vt:lpstr>
      <vt:lpstr>Webページが表示されるしくみ</vt:lpstr>
      <vt:lpstr>Webページの中身は？</vt:lpstr>
      <vt:lpstr>Webページの中身は？</vt:lpstr>
      <vt:lpstr>今回作成する画面イメージ (ステップ1)</vt:lpstr>
      <vt:lpstr>プログラムの仕様</vt:lpstr>
      <vt:lpstr>Chrome Developer Toolを使った編集の画面</vt:lpstr>
      <vt:lpstr>Chrome Developer Toolを使う準備をしましょう</vt:lpstr>
      <vt:lpstr>Chrome Developer Toolの便利なところ</vt:lpstr>
      <vt:lpstr>コードの入力(1)</vt:lpstr>
      <vt:lpstr>入力するコード(1)</vt:lpstr>
      <vt:lpstr>ここまでで、出来ること。</vt:lpstr>
      <vt:lpstr>コードの入力(2)</vt:lpstr>
      <vt:lpstr>入力するコード(2)</vt:lpstr>
      <vt:lpstr>プログラムの追加仕様 (ステップ2)</vt:lpstr>
      <vt:lpstr>追加作成する画面イメージ</vt:lpstr>
      <vt:lpstr>コードの入力(3)</vt:lpstr>
      <vt:lpstr>プログラムのさらなる追加仕様 (ステップ3)</vt:lpstr>
      <vt:lpstr>さらに追加作成する画面イメージ</vt:lpstr>
      <vt:lpstr>コードの入力(４)</vt:lpstr>
      <vt:lpstr>（付録）キーボード入力</vt:lpstr>
      <vt:lpstr>PowerPoint プレゼンテーション</vt:lpstr>
    </vt:vector>
  </TitlesOfParts>
  <Company>MJ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開発者ツールを使ったWebプログラミング体験</dc:title>
  <dc:creator>KISHIDA Shuichi</dc:creator>
  <cp:lastModifiedBy>佐藤 彰</cp:lastModifiedBy>
  <cp:revision>284</cp:revision>
  <cp:lastPrinted>2023-12-06T08:57:16Z</cp:lastPrinted>
  <dcterms:created xsi:type="dcterms:W3CDTF">2006-08-01T08:24:43Z</dcterms:created>
  <dcterms:modified xsi:type="dcterms:W3CDTF">2023-12-06T09:11:29Z</dcterms:modified>
</cp:coreProperties>
</file>