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2573" y="48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076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29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134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03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9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88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93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75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6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8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76FF4C-F3EC-4D75-8AEA-B76D14F21DA1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B75489-E466-4248-BC6E-1371D6D73E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26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3787C9-1439-D7E9-989B-BAD51A2A6F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21BD49-6872-F816-4E17-74EE5D3293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99E578-3AC5-5F70-0202-DF8BD3409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2" y="-30248"/>
            <a:ext cx="7581632" cy="1072206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BD3D9B-5A82-9A7F-774E-F0B9E88B7A6B}"/>
              </a:ext>
            </a:extLst>
          </p:cNvPr>
          <p:cNvSpPr txBox="1"/>
          <p:nvPr/>
        </p:nvSpPr>
        <p:spPr>
          <a:xfrm>
            <a:off x="815829" y="337219"/>
            <a:ext cx="5825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solidFill>
                  <a:srgbClr val="16375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sz="2000" dirty="0">
                <a:solidFill>
                  <a:srgbClr val="16375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　愛知大学大学院シンポジウム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7CB150-AA23-8E55-577C-AF7E6C6CA589}"/>
              </a:ext>
            </a:extLst>
          </p:cNvPr>
          <p:cNvSpPr txBox="1"/>
          <p:nvPr/>
        </p:nvSpPr>
        <p:spPr>
          <a:xfrm>
            <a:off x="815829" y="743252"/>
            <a:ext cx="5928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3000" dirty="0">
                <a:solidFill>
                  <a:srgbClr val="16375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Cordia New" panose="020B0304020202020204" pitchFamily="34" charset="-34"/>
              </a:rPr>
              <a:t>愛知大学大学院と</a:t>
            </a:r>
            <a:endParaRPr lang="en-US" altLang="ja-JP" sz="3000" dirty="0">
              <a:solidFill>
                <a:srgbClr val="16375E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Cordia New" panose="020B0304020202020204" pitchFamily="34" charset="-34"/>
            </a:endParaRPr>
          </a:p>
          <a:p>
            <a:r>
              <a:rPr lang="ja-JP" altLang="ja-JP" sz="3000" dirty="0">
                <a:solidFill>
                  <a:srgbClr val="16375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Cordia New" panose="020B0304020202020204" pitchFamily="34" charset="-34"/>
              </a:rPr>
              <a:t>デュアル・ディグリー（</a:t>
            </a:r>
            <a:r>
              <a:rPr lang="en-US" altLang="ja-JP" sz="3000" dirty="0">
                <a:solidFill>
                  <a:srgbClr val="16375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Cordia New" panose="020B0304020202020204" pitchFamily="34" charset="-34"/>
              </a:rPr>
              <a:t>DD</a:t>
            </a:r>
            <a:r>
              <a:rPr lang="ja-JP" altLang="ja-JP" sz="3000" dirty="0">
                <a:solidFill>
                  <a:srgbClr val="16375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Cordia New" panose="020B0304020202020204" pitchFamily="34" charset="-34"/>
              </a:rPr>
              <a:t>）制度</a:t>
            </a:r>
            <a:endParaRPr kumimoji="1" lang="ja-JP" altLang="en-US" sz="3000" dirty="0">
              <a:solidFill>
                <a:srgbClr val="16375E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639A781-7D2D-A57A-B734-B7A8EC8D9704}"/>
              </a:ext>
            </a:extLst>
          </p:cNvPr>
          <p:cNvSpPr txBox="1"/>
          <p:nvPr/>
        </p:nvSpPr>
        <p:spPr>
          <a:xfrm>
            <a:off x="3359525" y="3280046"/>
            <a:ext cx="840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南開大学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5E5E834-1FCF-DB62-76DB-D91B98D7D88C}"/>
              </a:ext>
            </a:extLst>
          </p:cNvPr>
          <p:cNvSpPr txBox="1"/>
          <p:nvPr/>
        </p:nvSpPr>
        <p:spPr>
          <a:xfrm>
            <a:off x="1224407" y="3278715"/>
            <a:ext cx="1124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中国人民大学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AB6D36A-44D5-E4E5-83BE-006D07294598}"/>
              </a:ext>
            </a:extLst>
          </p:cNvPr>
          <p:cNvSpPr txBox="1"/>
          <p:nvPr/>
        </p:nvSpPr>
        <p:spPr>
          <a:xfrm>
            <a:off x="5431780" y="3271844"/>
            <a:ext cx="840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東呉大学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43B04FD-4239-6EC8-E675-C4EF8D949F01}"/>
              </a:ext>
            </a:extLst>
          </p:cNvPr>
          <p:cNvSpPr txBox="1"/>
          <p:nvPr/>
        </p:nvSpPr>
        <p:spPr>
          <a:xfrm>
            <a:off x="3962295" y="6563287"/>
            <a:ext cx="326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日時：</a:t>
            </a:r>
            <a:r>
              <a:rPr kumimoji="1" lang="en-US" altLang="ja-JP" sz="20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2026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kumimoji="1" lang="en-US" altLang="ja-JP" sz="2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kumimoji="1" lang="en-US" altLang="ja-JP" sz="2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24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日（</a:t>
            </a:r>
            <a:r>
              <a:rPr kumimoji="1" lang="ja-JP" altLang="en-US" sz="2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木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en-US" altLang="ja-JP" sz="2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時～</a:t>
            </a:r>
            <a:r>
              <a:rPr kumimoji="1" lang="en-US" altLang="ja-JP" sz="2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17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3A135A1-1A98-9C05-A59C-55F56A937CDF}"/>
              </a:ext>
            </a:extLst>
          </p:cNvPr>
          <p:cNvSpPr txBox="1"/>
          <p:nvPr/>
        </p:nvSpPr>
        <p:spPr>
          <a:xfrm>
            <a:off x="3944371" y="7378505"/>
            <a:ext cx="326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会場：愛知大学名古屋校舎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r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本館（研究棟）</a:t>
            </a:r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階会議室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r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オンライン（</a:t>
            </a:r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ZOOM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）併用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92E4F8B-103C-199F-2D2A-323C13A03CE2}"/>
              </a:ext>
            </a:extLst>
          </p:cNvPr>
          <p:cNvSpPr txBox="1"/>
          <p:nvPr/>
        </p:nvSpPr>
        <p:spPr>
          <a:xfrm>
            <a:off x="3944371" y="3617131"/>
            <a:ext cx="32644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■開催趣旨</a:t>
            </a:r>
            <a:endParaRPr lang="en-US" altLang="ja-JP" sz="1600" kern="1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Angsana New" panose="02020603050405020304" pitchFamily="18" charset="-34"/>
            </a:endParaRPr>
          </a:p>
          <a:p>
            <a:pPr algn="just"/>
            <a:r>
              <a:rPr lang="ja-JP" altLang="en-US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愛知大学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では</a:t>
            </a:r>
            <a:r>
              <a:rPr lang="en-US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2004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年度から中</a:t>
            </a:r>
            <a:r>
              <a:rPr lang="ja-JP" altLang="en-US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国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の大学との「デュアル・ディグリー制度」を発足させ、これまでに</a:t>
            </a:r>
            <a:r>
              <a:rPr lang="en-US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200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名以上の中国人学生を本学に受け入れ、また、本学から</a:t>
            </a:r>
            <a:r>
              <a:rPr lang="en-US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14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名の日本人学生を送り出しています。</a:t>
            </a:r>
            <a:endParaRPr lang="ja-JP" altLang="ja-JP" sz="1600" kern="1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Cordia New" panose="020B0304020202020204" pitchFamily="34" charset="-34"/>
            </a:endParaRPr>
          </a:p>
          <a:p>
            <a:pPr algn="just"/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この制度発足から二十数年</a:t>
            </a:r>
            <a:r>
              <a:rPr lang="ja-JP" altLang="en-US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を経た今、</a:t>
            </a:r>
            <a:r>
              <a:rPr lang="ja-JP" altLang="ja-JP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これまでの歩みと課題を総括するとともに、外部専門家を交えて今後の発展に向けた</a:t>
            </a:r>
            <a:r>
              <a:rPr lang="ja-JP" altLang="en-US" sz="1600" kern="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Angsana New" panose="02020603050405020304" pitchFamily="18" charset="-34"/>
              </a:rPr>
              <a:t>方向性を探ります。</a:t>
            </a:r>
            <a:endParaRPr kumimoji="1" lang="ja-JP" altLang="en-US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A9562DD-D5C3-C384-1E20-5C6C49DF5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552" y="149806"/>
            <a:ext cx="1286529" cy="1043344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56DCE8B-E47E-F539-BC8E-EAC0D59CAAB9}"/>
              </a:ext>
            </a:extLst>
          </p:cNvPr>
          <p:cNvSpPr txBox="1"/>
          <p:nvPr/>
        </p:nvSpPr>
        <p:spPr>
          <a:xfrm>
            <a:off x="3944371" y="8573955"/>
            <a:ext cx="3125237" cy="91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お申し込みは、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愛知大学大学院サイト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300"/>
              </a:lnSpc>
            </a:pPr>
            <a:r>
              <a:rPr kumimoji="1" lang="en-US" altLang="ja-JP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https://www.aichiu.ac.jp/</a:t>
            </a:r>
          </a:p>
          <a:p>
            <a:pPr>
              <a:lnSpc>
                <a:spcPts val="1300"/>
              </a:lnSpc>
            </a:pPr>
            <a:r>
              <a:rPr kumimoji="1" lang="ja-JP" altLang="en-US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</a:t>
            </a:r>
            <a:r>
              <a:rPr kumimoji="1" lang="en-US" altLang="ja-JP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grad/symposium</a:t>
            </a:r>
            <a:r>
              <a:rPr kumimoji="1" lang="ja-JP" altLang="en-US" sz="12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へ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635A16A9-58AD-86D9-1F7B-FF83D8C44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983" y="8558443"/>
            <a:ext cx="957834" cy="95783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B9087E3-CA8C-A24D-FDA7-EBFAD31FD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022" y="1847808"/>
            <a:ext cx="1990724" cy="1371734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F7AD0F5D-D158-68E0-AA7C-F42287AF1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33" y="1847808"/>
            <a:ext cx="2110222" cy="135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69647F5D-B768-5739-5245-1C625B686E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1831" y="1839606"/>
            <a:ext cx="2043135" cy="1371734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B8E66D2-EED8-62A3-2350-61597933BB58}"/>
              </a:ext>
            </a:extLst>
          </p:cNvPr>
          <p:cNvSpPr txBox="1"/>
          <p:nvPr/>
        </p:nvSpPr>
        <p:spPr>
          <a:xfrm>
            <a:off x="432375" y="3548843"/>
            <a:ext cx="358043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■</a:t>
            </a:r>
            <a:r>
              <a:rPr lang="en-US" altLang="ja-JP" sz="1600" b="1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Program</a:t>
            </a:r>
            <a:endParaRPr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101050"/>
            <a:r>
              <a:rPr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●開会挨拶</a:t>
            </a:r>
          </a:p>
          <a:p>
            <a:pPr marR="79900"/>
            <a:r>
              <a:rPr lang="en-US" altLang="zh-TW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</a:t>
            </a:r>
            <a:r>
              <a:rPr lang="zh-TW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広瀬裕樹愛知大学学長</a:t>
            </a:r>
          </a:p>
          <a:p>
            <a:pPr marR="75700"/>
            <a:r>
              <a:rPr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●パネルディスカッション</a:t>
            </a:r>
          </a:p>
          <a:p>
            <a:pPr marR="98170"/>
            <a:r>
              <a:rPr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黄　英哲　氏</a:t>
            </a:r>
          </a:p>
          <a:p>
            <a:pPr marR="64100" algn="r"/>
            <a:r>
              <a:rPr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（愛知大学大学院中国研究科長）</a:t>
            </a:r>
          </a:p>
          <a:p>
            <a:pPr marR="61570"/>
            <a:r>
              <a:rPr kumimoji="1" lang="ja-JP" altLang="en-US" sz="1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塩山　正純　氏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（愛知大学</a:t>
            </a:r>
            <a:r>
              <a:rPr kumimoji="1" lang="ja-JP" altLang="en-US" sz="1600" spc="-15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国際ｺﾐｭﾆｹｰｼｮﾝ学部長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加治　宏基　氏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（愛知大学大学院中国研究科教授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 algn="r"/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2006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</a:t>
            </a:r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DD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生）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●コメンテーター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南部　広孝　氏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（京都大学</a:t>
            </a:r>
            <a:r>
              <a:rPr kumimoji="1" lang="zh-CN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大学院</a:t>
            </a:r>
            <a:endParaRPr kumimoji="1" lang="en-US" altLang="zh-CN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 algn="r"/>
            <a:r>
              <a:rPr kumimoji="1" lang="zh-CN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教育学研究科長）</a:t>
            </a:r>
            <a:endParaRPr kumimoji="1" lang="en-US" altLang="zh-CN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98170"/>
            <a:r>
              <a:rPr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加納　寛　氏（愛知大学副学長）</a:t>
            </a:r>
            <a:endParaRPr kumimoji="1" lang="en-US" altLang="zh-CN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●司会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佐藤　元彦　氏</a:t>
            </a:r>
            <a:endParaRPr kumimoji="1" lang="en-US" altLang="ja-JP" sz="16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R="61570" algn="r"/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（愛知大学大学院長）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0B16BEB-E6F7-84B9-5710-56A5157BEA83}"/>
              </a:ext>
            </a:extLst>
          </p:cNvPr>
          <p:cNvSpPr txBox="1"/>
          <p:nvPr/>
        </p:nvSpPr>
        <p:spPr>
          <a:xfrm>
            <a:off x="1275249" y="9778056"/>
            <a:ext cx="2924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 b="1" dirty="0">
                <a:solidFill>
                  <a:srgbClr val="16375E"/>
                </a:solidFill>
              </a:rPr>
              <a:t>主催：愛知大学大学院</a:t>
            </a:r>
            <a:endParaRPr kumimoji="1" lang="en-US" altLang="ja-JP" sz="1800" b="1" dirty="0">
              <a:solidFill>
                <a:srgbClr val="16375E"/>
              </a:solidFill>
            </a:endParaRPr>
          </a:p>
          <a:p>
            <a:r>
              <a:rPr lang="ja-JP" altLang="en-US" sz="1800" b="1" dirty="0">
                <a:solidFill>
                  <a:srgbClr val="16375E"/>
                </a:solidFill>
              </a:rPr>
              <a:t>協力：愛知大学同窓会</a:t>
            </a:r>
            <a:endParaRPr kumimoji="1" lang="ja-JP" altLang="en-US" sz="1800" b="1" dirty="0">
              <a:solidFill>
                <a:srgbClr val="16375E"/>
              </a:solidFill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FC30B05-9A1E-2DB8-0B9E-BFACC0440C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17" y="9741490"/>
            <a:ext cx="778326" cy="758090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914929F-9487-AF19-08AD-498524ABA0ED}"/>
              </a:ext>
            </a:extLst>
          </p:cNvPr>
          <p:cNvSpPr txBox="1"/>
          <p:nvPr/>
        </p:nvSpPr>
        <p:spPr>
          <a:xfrm>
            <a:off x="4111183" y="9441991"/>
            <a:ext cx="33844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愛知大学大学院事務課</a:t>
            </a:r>
          </a:p>
          <a:p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TEL</a:t>
            </a:r>
            <a:r>
              <a:rPr lang="ja-JP" altLang="en-US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：</a:t>
            </a:r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052-564-6125 / FAX:052-564-6225</a:t>
            </a:r>
          </a:p>
          <a:p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〒453-8777 </a:t>
            </a:r>
          </a:p>
          <a:p>
            <a:pPr algn="r"/>
            <a:r>
              <a:rPr lang="ja-JP" altLang="en-US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愛知県名古屋市中村区平池町</a:t>
            </a:r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4-60-6</a:t>
            </a:r>
            <a:endParaRPr lang="ja-JP" altLang="en-US" sz="14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e-mail</a:t>
            </a:r>
            <a:r>
              <a:rPr lang="ja-JP" altLang="en-US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：</a:t>
            </a:r>
            <a:r>
              <a:rPr lang="en-US" altLang="ja-JP" sz="14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kkyogaku@ml.aichi-u.ac.jp</a:t>
            </a:r>
            <a:endParaRPr kumimoji="1" lang="ja-JP" altLang="en-US" sz="14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0C95D47-D15D-A226-67CE-EED96CC405C0}"/>
              </a:ext>
            </a:extLst>
          </p:cNvPr>
          <p:cNvSpPr txBox="1"/>
          <p:nvPr/>
        </p:nvSpPr>
        <p:spPr>
          <a:xfrm>
            <a:off x="3827587" y="9452451"/>
            <a:ext cx="353943" cy="12514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1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問</a:t>
            </a:r>
            <a:r>
              <a:rPr kumimoji="1" lang="ja-JP" altLang="en-US" sz="1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い合わせ</a:t>
            </a:r>
            <a:r>
              <a:rPr kumimoji="1" lang="en-US" altLang="ja-JP" sz="11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kumimoji="1" lang="ja-JP" altLang="en-US" sz="1100" dirty="0">
              <a:solidFill>
                <a:srgbClr val="16375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8A46A74-712E-816A-481D-0EA08B40CFFC}"/>
              </a:ext>
            </a:extLst>
          </p:cNvPr>
          <p:cNvSpPr txBox="1"/>
          <p:nvPr/>
        </p:nvSpPr>
        <p:spPr>
          <a:xfrm>
            <a:off x="3944370" y="8204063"/>
            <a:ext cx="3264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定員：会場</a:t>
            </a:r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名　オンライン</a:t>
            </a:r>
            <a:r>
              <a:rPr kumimoji="1" lang="en-US" altLang="ja-JP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</a:t>
            </a:r>
            <a:r>
              <a:rPr kumimoji="1" lang="ja-JP" altLang="en-US" sz="1600" dirty="0">
                <a:solidFill>
                  <a:srgbClr val="16375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名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1FC6DFC-623B-DD3D-C38F-B32621B2BD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17" y="8452902"/>
            <a:ext cx="2647415" cy="10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84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408</TotalTime>
  <Words>314</Words>
  <Application>Microsoft Office PowerPoint</Application>
  <PresentationFormat>ユーザー設定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BIZ UDゴシック</vt:lpstr>
      <vt:lpstr>ＭＳ 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伊藤 孝司</dc:creator>
  <cp:lastModifiedBy>伊藤 孝司</cp:lastModifiedBy>
  <cp:revision>13</cp:revision>
  <cp:lastPrinted>2026-07-08T05:08:54Z</cp:lastPrinted>
  <dcterms:created xsi:type="dcterms:W3CDTF">2026-06-09T06:52:29Z</dcterms:created>
  <dcterms:modified xsi:type="dcterms:W3CDTF">2026-08-06T04:46:50Z</dcterms:modified>
</cp:coreProperties>
</file>